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156728-330B-440D-A7A7-831616DB4CB3}" v="7501" dt="2021-02-20T19:14:35.6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8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3/22/2021</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447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3/22/2021</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48746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3/22/2021</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115160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3/22/2021</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46372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3/22/2021</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15882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3/22/2021</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136217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3/22/2021</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827579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3/22/2021</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34594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3/22/2021</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56483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3/22/2021</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179073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3/22/2021</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38276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3/22/2021</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422325131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24" r:id="rId6"/>
    <p:sldLayoutId id="2147483720" r:id="rId7"/>
    <p:sldLayoutId id="2147483721" r:id="rId8"/>
    <p:sldLayoutId id="2147483722" r:id="rId9"/>
    <p:sldLayoutId id="2147483723" r:id="rId10"/>
    <p:sldLayoutId id="2147483725"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5A07019-70A3-423A-9A4B-81BCB84F710E}"/>
              </a:ext>
            </a:extLst>
          </p:cNvPr>
          <p:cNvPicPr>
            <a:picLocks noChangeAspect="1"/>
          </p:cNvPicPr>
          <p:nvPr/>
        </p:nvPicPr>
        <p:blipFill rotWithShape="1">
          <a:blip r:embed="rId2"/>
          <a:srcRect r="18774" b="-5"/>
          <a:stretch/>
        </p:blipFill>
        <p:spPr>
          <a:xfrm>
            <a:off x="3836639" y="10"/>
            <a:ext cx="8668512" cy="6857990"/>
          </a:xfrm>
          <a:prstGeom prst="rect">
            <a:avLst/>
          </a:prstGeom>
        </p:spPr>
      </p:pic>
      <p:sp>
        <p:nvSpPr>
          <p:cNvPr id="11" name="Rectangle 10">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p:cNvSpPr>
            <a:spLocks noGrp="1"/>
          </p:cNvSpPr>
          <p:nvPr>
            <p:ph type="ctrTitle"/>
          </p:nvPr>
        </p:nvSpPr>
        <p:spPr>
          <a:xfrm>
            <a:off x="477981" y="1122363"/>
            <a:ext cx="4023360" cy="3204134"/>
          </a:xfrm>
        </p:spPr>
        <p:txBody>
          <a:bodyPr anchor="b">
            <a:normAutofit/>
          </a:bodyPr>
          <a:lstStyle/>
          <a:p>
            <a:r>
              <a:rPr lang="pl-PL" sz="3000">
                <a:cs typeface="Calibri Light"/>
              </a:rPr>
              <a:t>Bezpieczny Internet</a:t>
            </a:r>
          </a:p>
        </p:txBody>
      </p:sp>
      <p:sp>
        <p:nvSpPr>
          <p:cNvPr id="3" name="Podtytuł 2"/>
          <p:cNvSpPr>
            <a:spLocks noGrp="1"/>
          </p:cNvSpPr>
          <p:nvPr>
            <p:ph type="subTitle" idx="1"/>
          </p:nvPr>
        </p:nvSpPr>
        <p:spPr>
          <a:xfrm>
            <a:off x="477980" y="4872922"/>
            <a:ext cx="4023359" cy="1208141"/>
          </a:xfrm>
        </p:spPr>
        <p:txBody>
          <a:bodyPr vert="horz" lIns="91440" tIns="45720" rIns="91440" bIns="45720" rtlCol="0">
            <a:normAutofit/>
          </a:bodyPr>
          <a:lstStyle/>
          <a:p>
            <a:r>
              <a:rPr lang="pl-PL" sz="2000">
                <a:cs typeface="Calibri"/>
              </a:rPr>
              <a:t>Na podstawie ,,Dylemat społeczny''</a:t>
            </a:r>
            <a:endParaRPr lang="pl-PL" sz="2000"/>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031716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C794441-3AA3-41E7-B0E3-3A764EAFAAD2}"/>
              </a:ext>
            </a:extLst>
          </p:cNvPr>
          <p:cNvSpPr>
            <a:spLocks noGrp="1"/>
          </p:cNvSpPr>
          <p:nvPr>
            <p:ph type="title"/>
          </p:nvPr>
        </p:nvSpPr>
        <p:spPr/>
        <p:txBody>
          <a:bodyPr/>
          <a:lstStyle/>
          <a:p>
            <a:endParaRPr lang="pl-PL"/>
          </a:p>
        </p:txBody>
      </p:sp>
      <p:sp>
        <p:nvSpPr>
          <p:cNvPr id="3" name="Symbol zastępczy zawartości 2">
            <a:extLst>
              <a:ext uri="{FF2B5EF4-FFF2-40B4-BE49-F238E27FC236}">
                <a16:creationId xmlns:a16="http://schemas.microsoft.com/office/drawing/2014/main" id="{29598FFF-9A77-4344-85BC-71FBC1D3F4EB}"/>
              </a:ext>
            </a:extLst>
          </p:cNvPr>
          <p:cNvSpPr>
            <a:spLocks noGrp="1"/>
          </p:cNvSpPr>
          <p:nvPr>
            <p:ph sz="half" idx="1"/>
          </p:nvPr>
        </p:nvSpPr>
        <p:spPr>
          <a:xfrm>
            <a:off x="-1336" y="2571969"/>
            <a:ext cx="6054664" cy="3600231"/>
          </a:xfrm>
        </p:spPr>
        <p:txBody>
          <a:bodyPr vert="horz" lIns="91440" tIns="45720" rIns="91440" bIns="45720" rtlCol="0" anchor="t">
            <a:normAutofit/>
          </a:bodyPr>
          <a:lstStyle/>
          <a:p>
            <a:pPr marL="0" indent="0">
              <a:buNone/>
            </a:pPr>
            <a:r>
              <a:rPr lang="pl-PL" dirty="0"/>
              <a:t>- OMG Taka piękna</a:t>
            </a:r>
          </a:p>
          <a:p>
            <a:pPr marL="0" indent="0">
              <a:buNone/>
            </a:pPr>
            <a:r>
              <a:rPr lang="pl-PL" dirty="0"/>
              <a:t>- Jesteś niesamowita</a:t>
            </a:r>
          </a:p>
          <a:p>
            <a:pPr marL="0" indent="0">
              <a:buNone/>
            </a:pPr>
            <a:r>
              <a:rPr lang="pl" dirty="0">
                <a:latin typeface="Consolas"/>
              </a:rPr>
              <a:t>- Czy możesz powiększyć </a:t>
            </a:r>
          </a:p>
          <a:p>
            <a:pPr marL="0" indent="0">
              <a:buNone/>
            </a:pPr>
            <a:r>
              <a:rPr lang="pl" dirty="0">
                <a:latin typeface="Consolas"/>
              </a:rPr>
              <a:t>swoje uszy? :-)</a:t>
            </a:r>
          </a:p>
          <a:p>
            <a:pPr marL="0" indent="0">
              <a:buNone/>
            </a:pPr>
            <a:r>
              <a:rPr lang="pl" dirty="0" err="1">
                <a:latin typeface="Consolas"/>
              </a:rPr>
              <a:t>hahaha</a:t>
            </a:r>
          </a:p>
        </p:txBody>
      </p:sp>
      <p:pic>
        <p:nvPicPr>
          <p:cNvPr id="5" name="Obraz 5" descr="Obraz zawierający tekst, osoba, wewnątrz&#10;&#10;Opis wygenerowany automatycznie">
            <a:extLst>
              <a:ext uri="{FF2B5EF4-FFF2-40B4-BE49-F238E27FC236}">
                <a16:creationId xmlns:a16="http://schemas.microsoft.com/office/drawing/2014/main" id="{9E727AF4-8275-456E-9100-51B031AB70E9}"/>
              </a:ext>
            </a:extLst>
          </p:cNvPr>
          <p:cNvPicPr>
            <a:picLocks noGrp="1" noChangeAspect="1"/>
          </p:cNvPicPr>
          <p:nvPr>
            <p:ph sz="half" idx="2"/>
          </p:nvPr>
        </p:nvPicPr>
        <p:blipFill>
          <a:blip r:embed="rId2"/>
          <a:stretch>
            <a:fillRect/>
          </a:stretch>
        </p:blipFill>
        <p:spPr>
          <a:xfrm>
            <a:off x="4049248" y="4349"/>
            <a:ext cx="8142333" cy="6848663"/>
          </a:xfrm>
        </p:spPr>
      </p:pic>
    </p:spTree>
    <p:extLst>
      <p:ext uri="{BB962C8B-B14F-4D97-AF65-F5344CB8AC3E}">
        <p14:creationId xmlns:p14="http://schemas.microsoft.com/office/powerpoint/2010/main" val="1662654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Rectangle 16">
            <a:extLst>
              <a:ext uri="{FF2B5EF4-FFF2-40B4-BE49-F238E27FC236}">
                <a16:creationId xmlns:a16="http://schemas.microsoft.com/office/drawing/2014/main" id="{50E4C519-FBE9-4ABE-A8F9-C2CBE3269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az 6" descr="Obraz zawierający tekst, komputer, wewnątrz, klawiatura&#10;&#10;Opis wygenerowany automatycznie">
            <a:extLst>
              <a:ext uri="{FF2B5EF4-FFF2-40B4-BE49-F238E27FC236}">
                <a16:creationId xmlns:a16="http://schemas.microsoft.com/office/drawing/2014/main" id="{67A24E26-6E8C-4C24-82FB-A61407CDD77B}"/>
              </a:ext>
            </a:extLst>
          </p:cNvPr>
          <p:cNvPicPr>
            <a:picLocks noGrp="1" noChangeAspect="1"/>
          </p:cNvPicPr>
          <p:nvPr>
            <p:ph sz="half" idx="2"/>
          </p:nvPr>
        </p:nvPicPr>
        <p:blipFill rotWithShape="1">
          <a:blip r:embed="rId2"/>
          <a:srcRect l="22237" r="27213"/>
          <a:stretch/>
        </p:blipFill>
        <p:spPr>
          <a:xfrm>
            <a:off x="3245637" y="-1"/>
            <a:ext cx="8946363" cy="6858000"/>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sp useBgFill="1">
        <p:nvSpPr>
          <p:cNvPr id="19" name="Freeform: Shape 18">
            <a:extLst>
              <a:ext uri="{FF2B5EF4-FFF2-40B4-BE49-F238E27FC236}">
                <a16:creationId xmlns:a16="http://schemas.microsoft.com/office/drawing/2014/main" id="{80EC29FB-299E-49F3-8C7B-01199632A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55672"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C29A2522-B27A-45C5-897B-79A1407D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8"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2374707B-610B-428B-86CB-B4543E25DF09}"/>
              </a:ext>
            </a:extLst>
          </p:cNvPr>
          <p:cNvSpPr>
            <a:spLocks noGrp="1"/>
          </p:cNvSpPr>
          <p:nvPr>
            <p:ph type="title"/>
          </p:nvPr>
        </p:nvSpPr>
        <p:spPr>
          <a:xfrm>
            <a:off x="371094" y="1161288"/>
            <a:ext cx="3438144" cy="1239012"/>
          </a:xfrm>
        </p:spPr>
        <p:txBody>
          <a:bodyPr vert="horz" lIns="91440" tIns="45720" rIns="91440" bIns="45720" rtlCol="0" anchor="ctr">
            <a:normAutofit/>
          </a:bodyPr>
          <a:lstStyle/>
          <a:p>
            <a:r>
              <a:rPr lang="en-US" sz="2600"/>
              <a:t>Dostosowywanie produktów pod nas samych</a:t>
            </a:r>
          </a:p>
        </p:txBody>
      </p:sp>
      <p:sp>
        <p:nvSpPr>
          <p:cNvPr id="23" name="Rectangle 22">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0961"/>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181" y="2443480"/>
            <a:ext cx="33832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id="{0098AD85-C1A2-4CEA-8E22-7E2E08E27D2F}"/>
              </a:ext>
            </a:extLst>
          </p:cNvPr>
          <p:cNvSpPr>
            <a:spLocks noGrp="1"/>
          </p:cNvSpPr>
          <p:nvPr>
            <p:ph sz="half" idx="1"/>
          </p:nvPr>
        </p:nvSpPr>
        <p:spPr>
          <a:xfrm>
            <a:off x="371094" y="2718054"/>
            <a:ext cx="3438906" cy="3207258"/>
          </a:xfrm>
        </p:spPr>
        <p:txBody>
          <a:bodyPr vert="horz" lIns="91440" tIns="45720" rIns="91440" bIns="45720" rtlCol="0" anchor="t">
            <a:normAutofit/>
          </a:bodyPr>
          <a:lstStyle/>
          <a:p>
            <a:pPr>
              <a:lnSpc>
                <a:spcPct val="100000"/>
              </a:lnSpc>
            </a:pPr>
            <a:r>
              <a:rPr lang="en-US" sz="1400"/>
              <a:t>Im jest firma, tym większa szansa na to że będzie chciała wykupić naszą uwagę po przez różne reklamy, zdjęcia produktu u innych użytkowników. Nie od dziś wiadomo że reklama jest dźwignią handlu. Jeśli więc z dany produkt nie spełnia obiecanych w reklamie funkcji, nie jest to problem dla firm gdyż już skupując naszą uwagę na portalach społecznościowych są w stanie opłacić niezadowolonych konsumentów. </a:t>
            </a:r>
          </a:p>
        </p:txBody>
      </p:sp>
    </p:spTree>
    <p:extLst>
      <p:ext uri="{BB962C8B-B14F-4D97-AF65-F5344CB8AC3E}">
        <p14:creationId xmlns:p14="http://schemas.microsoft.com/office/powerpoint/2010/main" val="1951796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BD6B9A5-48B5-4BB6-A9B2-53058AB625CF}"/>
              </a:ext>
            </a:extLst>
          </p:cNvPr>
          <p:cNvSpPr>
            <a:spLocks noGrp="1"/>
          </p:cNvSpPr>
          <p:nvPr>
            <p:ph type="title"/>
          </p:nvPr>
        </p:nvSpPr>
        <p:spPr/>
        <p:txBody>
          <a:bodyPr vert="horz" lIns="91440" tIns="45720" rIns="91440" bIns="45720" rtlCol="0" anchor="ctr">
            <a:normAutofit/>
          </a:bodyPr>
          <a:lstStyle/>
          <a:p>
            <a:r>
              <a:rPr lang="en-US" sz="2800" dirty="0" err="1"/>
              <a:t>Przykład</a:t>
            </a:r>
            <a:r>
              <a:rPr lang="en-US" sz="2800" dirty="0"/>
              <a:t> </a:t>
            </a:r>
            <a:r>
              <a:rPr lang="en-US" sz="2800" dirty="0" err="1"/>
              <a:t>afery</a:t>
            </a:r>
            <a:r>
              <a:rPr lang="en-US" sz="2800" dirty="0"/>
              <a:t> </a:t>
            </a:r>
            <a:r>
              <a:rPr lang="en-US" sz="2800" dirty="0" err="1"/>
              <a:t>firmy</a:t>
            </a:r>
            <a:r>
              <a:rPr lang="en-US" sz="2800" dirty="0"/>
              <a:t> Volkswagen</a:t>
            </a:r>
          </a:p>
        </p:txBody>
      </p:sp>
      <p:sp>
        <p:nvSpPr>
          <p:cNvPr id="15" name="Symbol zastępczy zawartości 14">
            <a:extLst>
              <a:ext uri="{FF2B5EF4-FFF2-40B4-BE49-F238E27FC236}">
                <a16:creationId xmlns:a16="http://schemas.microsoft.com/office/drawing/2014/main" id="{CC2F00CB-8D93-4309-B24E-71BB5F5ACF27}"/>
              </a:ext>
            </a:extLst>
          </p:cNvPr>
          <p:cNvSpPr>
            <a:spLocks noGrp="1"/>
          </p:cNvSpPr>
          <p:nvPr>
            <p:ph idx="1"/>
          </p:nvPr>
        </p:nvSpPr>
        <p:spPr/>
        <p:txBody>
          <a:bodyPr vert="horz" lIns="91440" tIns="45720" rIns="91440" bIns="45720" rtlCol="0" anchor="t">
            <a:normAutofit fontScale="92500"/>
          </a:bodyPr>
          <a:lstStyle/>
          <a:p>
            <a:r>
              <a:rPr lang="pl-PL" dirty="0"/>
              <a:t>Bezpośrednim przykładem zaczerpniętym przeze mnie z filmu będzie skandal z nową linią ekologicznych aut firmy Volkswagen, które według reklam miały emitować mniej spalin do atmosfery.</a:t>
            </a:r>
            <a:r>
              <a:rPr lang="pl-PL" dirty="0">
                <a:ea typeface="+mn-lt"/>
                <a:cs typeface="+mn-lt"/>
              </a:rPr>
              <a:t> Volkswagen ogłosił w trakcie sprawozdawania afery, że 11 milionów samochodów było uwikłanych w sprawę fałszowanych pomiarów emisji spalin i że ponad siedem miliardów dolarów zostanie zarezerwowanych na poczet kosztów związanych z korygowaniem oprogramowania fałszującego pomiary emisji. Jednak zysk ze sprzedanych aut pokrył poczet kosztów, zwracając się wielokrotnie firmie.</a:t>
            </a:r>
            <a:endParaRPr lang="pl-PL" dirty="0"/>
          </a:p>
        </p:txBody>
      </p:sp>
    </p:spTree>
    <p:extLst>
      <p:ext uri="{BB962C8B-B14F-4D97-AF65-F5344CB8AC3E}">
        <p14:creationId xmlns:p14="http://schemas.microsoft.com/office/powerpoint/2010/main" val="4284353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8703BF2-22C9-4C21-A33A-EFD157123140}"/>
              </a:ext>
            </a:extLst>
          </p:cNvPr>
          <p:cNvSpPr>
            <a:spLocks noGrp="1"/>
          </p:cNvSpPr>
          <p:nvPr>
            <p:ph type="title"/>
          </p:nvPr>
        </p:nvSpPr>
        <p:spPr/>
        <p:txBody>
          <a:bodyPr/>
          <a:lstStyle/>
          <a:p>
            <a:r>
              <a:rPr lang="pl-PL" dirty="0"/>
              <a:t>Wnioski własne</a:t>
            </a:r>
          </a:p>
        </p:txBody>
      </p:sp>
      <p:sp>
        <p:nvSpPr>
          <p:cNvPr id="3" name="Symbol zastępczy zawartości 2">
            <a:extLst>
              <a:ext uri="{FF2B5EF4-FFF2-40B4-BE49-F238E27FC236}">
                <a16:creationId xmlns:a16="http://schemas.microsoft.com/office/drawing/2014/main" id="{32D8044C-B2B7-4EE6-B9D0-BC6B065BEA8B}"/>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pl-PL" dirty="0"/>
              <a:t>Zapoznając się z filmem co jakiś czas spoglądałem na telefon, odblokowując go i przypatrując się zainstalowanym aplikacją.</a:t>
            </a:r>
          </a:p>
          <a:p>
            <a:pPr marL="0" indent="0">
              <a:buNone/>
            </a:pPr>
            <a:r>
              <a:rPr lang="pl-PL" dirty="0"/>
              <a:t>Z każdą chwilą oglądania filmu i skupiając się na jego treści, stwierdzałem że nie potrzebuje ich a one same odciągają tylko uwagę od spraw doczesnych i ważnych. </a:t>
            </a:r>
          </a:p>
          <a:p>
            <a:pPr marL="0" indent="0">
              <a:buNone/>
            </a:pPr>
            <a:r>
              <a:rPr lang="pl-PL" dirty="0"/>
              <a:t>Sam film jednak nie przedstawił mi informacji jakich nie znam, jednak bombardował faktami i dobitnymi statystykami przypominając jak wielkim darem jest </a:t>
            </a:r>
            <a:r>
              <a:rPr lang="pl-PL" dirty="0" err="1"/>
              <a:t>internet</a:t>
            </a:r>
            <a:r>
              <a:rPr lang="pl-PL" dirty="0"/>
              <a:t> oraz jak wielkim może okazać się niebezpieczeństwem. Koniec końców uważam że każdy powinien go zobaczyć aby choćby przypomnieć sobie jaki wpływ mają na niego media społecznościowe. </a:t>
            </a:r>
          </a:p>
        </p:txBody>
      </p:sp>
    </p:spTree>
    <p:extLst>
      <p:ext uri="{BB962C8B-B14F-4D97-AF65-F5344CB8AC3E}">
        <p14:creationId xmlns:p14="http://schemas.microsoft.com/office/powerpoint/2010/main" val="169071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B4CE5841-C184-4A70-A609-5FE4A5078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00AA4C34-45EC-45F0-BA7B-82864E18A6D3}"/>
              </a:ext>
            </a:extLst>
          </p:cNvPr>
          <p:cNvSpPr>
            <a:spLocks noGrp="1"/>
          </p:cNvSpPr>
          <p:nvPr>
            <p:ph type="title"/>
          </p:nvPr>
        </p:nvSpPr>
        <p:spPr>
          <a:xfrm>
            <a:off x="841248" y="1683169"/>
            <a:ext cx="4068849" cy="4148586"/>
          </a:xfrm>
        </p:spPr>
        <p:txBody>
          <a:bodyPr anchor="t">
            <a:normAutofit/>
          </a:bodyPr>
          <a:lstStyle/>
          <a:p>
            <a:r>
              <a:rPr lang="pl-PL" sz="4800"/>
              <a:t>Koniec</a:t>
            </a:r>
          </a:p>
        </p:txBody>
      </p:sp>
      <p:sp>
        <p:nvSpPr>
          <p:cNvPr id="3" name="Symbol zastępczy zawartości 2">
            <a:extLst>
              <a:ext uri="{FF2B5EF4-FFF2-40B4-BE49-F238E27FC236}">
                <a16:creationId xmlns:a16="http://schemas.microsoft.com/office/drawing/2014/main" id="{1E5123F0-BAD7-4D2F-9069-D01B36193D61}"/>
              </a:ext>
            </a:extLst>
          </p:cNvPr>
          <p:cNvSpPr>
            <a:spLocks noGrp="1"/>
          </p:cNvSpPr>
          <p:nvPr>
            <p:ph idx="1"/>
          </p:nvPr>
        </p:nvSpPr>
        <p:spPr>
          <a:xfrm>
            <a:off x="5532504" y="1683170"/>
            <a:ext cx="5818248" cy="4148585"/>
          </a:xfrm>
        </p:spPr>
        <p:txBody>
          <a:bodyPr vert="horz" lIns="91440" tIns="45720" rIns="91440" bIns="45720" rtlCol="0" anchor="t">
            <a:normAutofit/>
          </a:bodyPr>
          <a:lstStyle/>
          <a:p>
            <a:pPr marL="0" indent="0">
              <a:buNone/>
            </a:pPr>
            <a:r>
              <a:rPr lang="pl-PL" sz="2000" dirty="0"/>
              <a:t>Prezentacje wykonał:</a:t>
            </a:r>
            <a:endParaRPr lang="pl-PL" dirty="0"/>
          </a:p>
          <a:p>
            <a:pPr marL="0" indent="0">
              <a:buNone/>
            </a:pPr>
            <a:r>
              <a:rPr lang="pl-PL" sz="2000" dirty="0"/>
              <a:t>Mateusz Woźniak 4B</a:t>
            </a:r>
          </a:p>
        </p:txBody>
      </p:sp>
      <p:sp>
        <p:nvSpPr>
          <p:cNvPr id="6" name="Rectangle 9">
            <a:extLst>
              <a:ext uri="{FF2B5EF4-FFF2-40B4-BE49-F238E27FC236}">
                <a16:creationId xmlns:a16="http://schemas.microsoft.com/office/drawing/2014/main" id="{CD1AAA2C-FBBE-42AA-B869-31D524B76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11">
            <a:extLst>
              <a:ext uri="{FF2B5EF4-FFF2-40B4-BE49-F238E27FC236}">
                <a16:creationId xmlns:a16="http://schemas.microsoft.com/office/drawing/2014/main" id="{5F937BBF-9326-4230-AB1B-F1795E350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16936" y="4000284"/>
            <a:ext cx="54864" cy="42062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550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9">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Rectangle 11">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13">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 name="Rectangle 15">
            <a:extLst>
              <a:ext uri="{FF2B5EF4-FFF2-40B4-BE49-F238E27FC236}">
                <a16:creationId xmlns:a16="http://schemas.microsoft.com/office/drawing/2014/main" id="{50E4C519-FBE9-4ABE-A8F9-C2CBE3269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5" descr="Obraz zawierający jasne, oświetlony, noc&#10;&#10;Opis wygenerowany automatycznie">
            <a:extLst>
              <a:ext uri="{FF2B5EF4-FFF2-40B4-BE49-F238E27FC236}">
                <a16:creationId xmlns:a16="http://schemas.microsoft.com/office/drawing/2014/main" id="{378C7AEE-23AB-42FF-80B7-A619AB66CED5}"/>
              </a:ext>
            </a:extLst>
          </p:cNvPr>
          <p:cNvPicPr>
            <a:picLocks noGrp="1" noChangeAspect="1"/>
          </p:cNvPicPr>
          <p:nvPr>
            <p:ph sz="half" idx="2"/>
          </p:nvPr>
        </p:nvPicPr>
        <p:blipFill rotWithShape="1">
          <a:blip r:embed="rId2"/>
          <a:srcRect l="26621"/>
          <a:stretch/>
        </p:blipFill>
        <p:spPr>
          <a:xfrm>
            <a:off x="3245637" y="-1"/>
            <a:ext cx="8946363" cy="6858000"/>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sp useBgFill="1">
        <p:nvSpPr>
          <p:cNvPr id="31" name="Freeform: Shape 17">
            <a:extLst>
              <a:ext uri="{FF2B5EF4-FFF2-40B4-BE49-F238E27FC236}">
                <a16:creationId xmlns:a16="http://schemas.microsoft.com/office/drawing/2014/main" id="{80EC29FB-299E-49F3-8C7B-01199632A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55672"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Freeform: Shape 19">
            <a:extLst>
              <a:ext uri="{FF2B5EF4-FFF2-40B4-BE49-F238E27FC236}">
                <a16:creationId xmlns:a16="http://schemas.microsoft.com/office/drawing/2014/main" id="{C29A2522-B27A-45C5-897B-79A1407D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8"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E7C4D84D-E1B2-4771-9624-9765E854E071}"/>
              </a:ext>
            </a:extLst>
          </p:cNvPr>
          <p:cNvSpPr>
            <a:spLocks noGrp="1"/>
          </p:cNvSpPr>
          <p:nvPr>
            <p:ph type="title"/>
          </p:nvPr>
        </p:nvSpPr>
        <p:spPr>
          <a:xfrm>
            <a:off x="371094" y="1161288"/>
            <a:ext cx="3438144" cy="1239012"/>
          </a:xfrm>
        </p:spPr>
        <p:txBody>
          <a:bodyPr vert="horz" lIns="91440" tIns="45720" rIns="91440" bIns="45720" rtlCol="0" anchor="ctr">
            <a:normAutofit/>
          </a:bodyPr>
          <a:lstStyle/>
          <a:p>
            <a:r>
              <a:rPr lang="en-US" sz="2600"/>
              <a:t>Wpływ mediów społecznościowych na nasze życie </a:t>
            </a:r>
          </a:p>
        </p:txBody>
      </p:sp>
      <p:sp>
        <p:nvSpPr>
          <p:cNvPr id="33" name="Rectangle 21">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0961"/>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2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181" y="2443480"/>
            <a:ext cx="33832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id="{D4C86C90-3C67-4639-A97D-9D13B91BC914}"/>
              </a:ext>
            </a:extLst>
          </p:cNvPr>
          <p:cNvSpPr>
            <a:spLocks noGrp="1"/>
          </p:cNvSpPr>
          <p:nvPr>
            <p:ph sz="half" idx="1"/>
          </p:nvPr>
        </p:nvSpPr>
        <p:spPr>
          <a:xfrm>
            <a:off x="371094" y="2718054"/>
            <a:ext cx="3438906" cy="3207258"/>
          </a:xfrm>
        </p:spPr>
        <p:txBody>
          <a:bodyPr vert="horz" lIns="91440" tIns="45720" rIns="91440" bIns="45720" rtlCol="0" anchor="t">
            <a:normAutofit/>
          </a:bodyPr>
          <a:lstStyle/>
          <a:p>
            <a:pPr marL="0">
              <a:lnSpc>
                <a:spcPct val="100000"/>
              </a:lnSpc>
            </a:pPr>
            <a:r>
              <a:rPr lang="en-US" sz="1400" dirty="0"/>
              <a:t>Facebook, Snapchat, Instagram, Twitter, </a:t>
            </a:r>
            <a:r>
              <a:rPr lang="en-US" sz="1400" dirty="0" err="1"/>
              <a:t>itp</a:t>
            </a:r>
            <a:r>
              <a:rPr lang="en-US" sz="1400" dirty="0"/>
              <a:t>.</a:t>
            </a:r>
          </a:p>
          <a:p>
            <a:pPr marL="0">
              <a:lnSpc>
                <a:spcPct val="100000"/>
              </a:lnSpc>
            </a:pPr>
            <a:r>
              <a:rPr lang="en-US" sz="1400" dirty="0"/>
              <a:t>Co </a:t>
            </a:r>
            <a:r>
              <a:rPr lang="en-US" sz="1400" dirty="0" err="1"/>
              <a:t>może</a:t>
            </a:r>
            <a:r>
              <a:rPr lang="en-US" sz="1400" dirty="0"/>
              <a:t> </a:t>
            </a:r>
            <a:r>
              <a:rPr lang="en-US" sz="1400" dirty="0" err="1"/>
              <a:t>łączyć</a:t>
            </a:r>
            <a:r>
              <a:rPr lang="en-US" sz="1400" dirty="0"/>
              <a:t> </a:t>
            </a:r>
            <a:r>
              <a:rPr lang="en-US" sz="1400" dirty="0" err="1"/>
              <a:t>te</a:t>
            </a:r>
            <a:r>
              <a:rPr lang="en-US" sz="1400" dirty="0"/>
              <a:t> </a:t>
            </a:r>
            <a:r>
              <a:rPr lang="en-US" sz="1400" dirty="0" err="1"/>
              <a:t>portale</a:t>
            </a:r>
            <a:r>
              <a:rPr lang="en-US" sz="1400" dirty="0"/>
              <a:t> </a:t>
            </a:r>
            <a:r>
              <a:rPr lang="en-US" sz="1400" dirty="0" err="1"/>
              <a:t>oraz</a:t>
            </a:r>
            <a:r>
              <a:rPr lang="en-US" sz="1400" dirty="0"/>
              <a:t> </a:t>
            </a:r>
            <a:r>
              <a:rPr lang="en-US" sz="1400" dirty="0" err="1"/>
              <a:t>aplikacje</a:t>
            </a:r>
            <a:r>
              <a:rPr lang="en-US" sz="1400" dirty="0"/>
              <a:t>?</a:t>
            </a:r>
          </a:p>
          <a:p>
            <a:pPr marL="0" indent="0">
              <a:lnSpc>
                <a:spcPct val="100000"/>
              </a:lnSpc>
              <a:buNone/>
            </a:pPr>
            <a:r>
              <a:rPr lang="en-US" sz="1400" dirty="0"/>
              <a:t> </a:t>
            </a:r>
            <a:r>
              <a:rPr lang="en-US" sz="1400" dirty="0" err="1"/>
              <a:t>Otóż</a:t>
            </a:r>
            <a:r>
              <a:rPr lang="en-US" sz="1400" dirty="0"/>
              <a:t> </a:t>
            </a:r>
            <a:r>
              <a:rPr lang="en-US" sz="1400" dirty="0" err="1"/>
              <a:t>odpowiedź</a:t>
            </a:r>
            <a:r>
              <a:rPr lang="en-US" sz="1400" dirty="0"/>
              <a:t> jest </a:t>
            </a:r>
            <a:r>
              <a:rPr lang="en-US" sz="1400" dirty="0" err="1"/>
              <a:t>dość</a:t>
            </a:r>
            <a:r>
              <a:rPr lang="en-US" sz="1400" dirty="0"/>
              <a:t> </a:t>
            </a:r>
            <a:r>
              <a:rPr lang="en-US" sz="1400" dirty="0" err="1"/>
              <a:t>prosta</a:t>
            </a:r>
            <a:r>
              <a:rPr lang="en-US" sz="1400" dirty="0"/>
              <a:t>, </a:t>
            </a:r>
            <a:r>
              <a:rPr lang="en-US" sz="1400" dirty="0" err="1"/>
              <a:t>każdy</a:t>
            </a:r>
            <a:r>
              <a:rPr lang="en-US" sz="1400" dirty="0"/>
              <a:t> z </a:t>
            </a:r>
            <a:r>
              <a:rPr lang="en-US" sz="1400" dirty="0" err="1"/>
              <a:t>nich</a:t>
            </a:r>
            <a:r>
              <a:rPr lang="en-US" sz="1400" dirty="0"/>
              <a:t> ma </a:t>
            </a:r>
            <a:r>
              <a:rPr lang="en-US" sz="1400" dirty="0" err="1"/>
              <a:t>jakiś</a:t>
            </a:r>
            <a:r>
              <a:rPr lang="en-US" sz="1400" dirty="0"/>
              <a:t> </a:t>
            </a:r>
            <a:r>
              <a:rPr lang="en-US" sz="1400" dirty="0" err="1"/>
              <a:t>wpływ</a:t>
            </a:r>
            <a:r>
              <a:rPr lang="en-US" sz="1400" dirty="0"/>
              <a:t> </a:t>
            </a:r>
            <a:r>
              <a:rPr lang="en-US" sz="1400" dirty="0" err="1"/>
              <a:t>na</a:t>
            </a:r>
            <a:r>
              <a:rPr lang="en-US" sz="1400" dirty="0"/>
              <a:t> </a:t>
            </a:r>
            <a:r>
              <a:rPr lang="en-US" sz="1400" dirty="0" err="1"/>
              <a:t>nasze</a:t>
            </a:r>
            <a:r>
              <a:rPr lang="en-US" sz="1400" dirty="0"/>
              <a:t> </a:t>
            </a:r>
            <a:r>
              <a:rPr lang="en-US" sz="1400" dirty="0" err="1"/>
              <a:t>postrzeganie</a:t>
            </a:r>
            <a:r>
              <a:rPr lang="en-US" sz="1400" dirty="0"/>
              <a:t> </a:t>
            </a:r>
            <a:r>
              <a:rPr lang="en-US" sz="1400" dirty="0" err="1"/>
              <a:t>świata</a:t>
            </a:r>
            <a:r>
              <a:rPr lang="en-US" sz="1400" dirty="0"/>
              <a:t> </a:t>
            </a:r>
            <a:r>
              <a:rPr lang="en-US" sz="1400" dirty="0" err="1"/>
              <a:t>i</a:t>
            </a:r>
            <a:r>
              <a:rPr lang="en-US" sz="1400" dirty="0"/>
              <a:t> </a:t>
            </a:r>
            <a:r>
              <a:rPr lang="en-US" sz="1400" dirty="0" err="1"/>
              <a:t>samych</a:t>
            </a:r>
            <a:r>
              <a:rPr lang="en-US" sz="1400" dirty="0"/>
              <a:t> </a:t>
            </a:r>
            <a:r>
              <a:rPr lang="en-US" sz="1400" dirty="0" err="1"/>
              <a:t>siebie</a:t>
            </a:r>
            <a:r>
              <a:rPr lang="en-US" sz="1400" dirty="0"/>
              <a:t>. </a:t>
            </a:r>
            <a:r>
              <a:rPr lang="en-US" sz="1400" dirty="0" err="1"/>
              <a:t>Etycy</a:t>
            </a:r>
            <a:r>
              <a:rPr lang="en-US" sz="1400" dirty="0"/>
              <a:t>, </a:t>
            </a:r>
            <a:r>
              <a:rPr lang="en-US" sz="1400" dirty="0" err="1"/>
              <a:t>psychologowie</a:t>
            </a:r>
            <a:r>
              <a:rPr lang="en-US" sz="1400" dirty="0"/>
              <a:t>, </a:t>
            </a:r>
            <a:r>
              <a:rPr lang="en-US" sz="1400" dirty="0" err="1"/>
              <a:t>socjolodzy</a:t>
            </a:r>
            <a:r>
              <a:rPr lang="en-US" sz="1400" dirty="0"/>
              <a:t> od </a:t>
            </a:r>
            <a:r>
              <a:rPr lang="en-US" sz="1400" dirty="0" err="1"/>
              <a:t>dawna</a:t>
            </a:r>
            <a:r>
              <a:rPr lang="en-US" sz="1400" dirty="0"/>
              <a:t> </a:t>
            </a:r>
            <a:r>
              <a:rPr lang="en-US" sz="1400" dirty="0" err="1"/>
              <a:t>przyznają</a:t>
            </a:r>
            <a:r>
              <a:rPr lang="en-US" sz="1400" dirty="0"/>
              <a:t> </a:t>
            </a:r>
            <a:r>
              <a:rPr lang="en-US" sz="1400" dirty="0" err="1"/>
              <a:t>sobie</a:t>
            </a:r>
            <a:r>
              <a:rPr lang="en-US" sz="1400" dirty="0"/>
              <a:t> w </a:t>
            </a:r>
            <a:r>
              <a:rPr lang="en-US" sz="1400" dirty="0" err="1"/>
              <a:t>tej</a:t>
            </a:r>
            <a:r>
              <a:rPr lang="en-US" sz="1400" dirty="0"/>
              <a:t> </a:t>
            </a:r>
            <a:r>
              <a:rPr lang="en-US" sz="1400" dirty="0" err="1"/>
              <a:t>kwestii</a:t>
            </a:r>
            <a:r>
              <a:rPr lang="en-US" sz="1400" dirty="0"/>
              <a:t> </a:t>
            </a:r>
            <a:r>
              <a:rPr lang="en-US" sz="1400" dirty="0" err="1"/>
              <a:t>racje</a:t>
            </a:r>
            <a:r>
              <a:rPr lang="en-US" sz="1400" dirty="0"/>
              <a:t>, </a:t>
            </a:r>
            <a:r>
              <a:rPr lang="en-US" sz="1400" dirty="0" err="1"/>
              <a:t>serwisy</a:t>
            </a:r>
            <a:r>
              <a:rPr lang="en-US" sz="1400" dirty="0"/>
              <a:t> </a:t>
            </a:r>
            <a:r>
              <a:rPr lang="en-US" sz="1400" dirty="0" err="1"/>
              <a:t>społecznościowe</a:t>
            </a:r>
            <a:r>
              <a:rPr lang="en-US" sz="1400" dirty="0"/>
              <a:t> </a:t>
            </a:r>
            <a:r>
              <a:rPr lang="en-US" sz="1400" dirty="0" err="1"/>
              <a:t>podświadomie</a:t>
            </a:r>
            <a:r>
              <a:rPr lang="en-US" sz="1400" dirty="0"/>
              <a:t> </a:t>
            </a:r>
            <a:r>
              <a:rPr lang="en-US" sz="1400" dirty="0" err="1"/>
              <a:t>kształtują</a:t>
            </a:r>
            <a:r>
              <a:rPr lang="en-US" sz="1400" dirty="0"/>
              <a:t> </a:t>
            </a:r>
            <a:r>
              <a:rPr lang="en-US" sz="1400" dirty="0" err="1"/>
              <a:t>nasze</a:t>
            </a:r>
            <a:r>
              <a:rPr lang="en-US" sz="1400" dirty="0"/>
              <a:t> </a:t>
            </a:r>
            <a:r>
              <a:rPr lang="en-US" sz="1400" dirty="0" err="1"/>
              <a:t>potrzeby</a:t>
            </a:r>
            <a:r>
              <a:rPr lang="en-US" sz="1400" dirty="0"/>
              <a:t> </a:t>
            </a:r>
            <a:r>
              <a:rPr lang="en-US" sz="1400" dirty="0" err="1"/>
              <a:t>tudzież</a:t>
            </a:r>
            <a:r>
              <a:rPr lang="en-US" sz="1400" dirty="0"/>
              <a:t> </a:t>
            </a:r>
            <a:r>
              <a:rPr lang="en-US" sz="1400" dirty="0" err="1"/>
              <a:t>odpowiadają</a:t>
            </a:r>
            <a:r>
              <a:rPr lang="en-US" sz="1400" dirty="0"/>
              <a:t> </a:t>
            </a:r>
            <a:r>
              <a:rPr lang="en-US" sz="1400" dirty="0" err="1"/>
              <a:t>na</a:t>
            </a:r>
            <a:r>
              <a:rPr lang="en-US" sz="1400" dirty="0"/>
              <a:t> </a:t>
            </a:r>
            <a:r>
              <a:rPr lang="en-US" sz="1400" dirty="0" err="1"/>
              <a:t>nie</a:t>
            </a:r>
            <a:r>
              <a:rPr lang="en-US" sz="1400" dirty="0"/>
              <a:t>.</a:t>
            </a:r>
          </a:p>
        </p:txBody>
      </p:sp>
    </p:spTree>
    <p:extLst>
      <p:ext uri="{BB962C8B-B14F-4D97-AF65-F5344CB8AC3E}">
        <p14:creationId xmlns:p14="http://schemas.microsoft.com/office/powerpoint/2010/main" val="3567640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9">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21">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Rectangle 25">
            <a:extLst>
              <a:ext uri="{FF2B5EF4-FFF2-40B4-BE49-F238E27FC236}">
                <a16:creationId xmlns:a16="http://schemas.microsoft.com/office/drawing/2014/main" id="{50E4C519-FBE9-4ABE-A8F9-C2CBE3269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5">
            <a:extLst>
              <a:ext uri="{FF2B5EF4-FFF2-40B4-BE49-F238E27FC236}">
                <a16:creationId xmlns:a16="http://schemas.microsoft.com/office/drawing/2014/main" id="{A75DC8A6-4A93-4E1D-8B12-58EE4516EC40}"/>
              </a:ext>
            </a:extLst>
          </p:cNvPr>
          <p:cNvPicPr>
            <a:picLocks noGrp="1" noChangeAspect="1"/>
          </p:cNvPicPr>
          <p:nvPr>
            <p:ph sz="half" idx="2"/>
          </p:nvPr>
        </p:nvPicPr>
        <p:blipFill rotWithShape="1">
          <a:blip r:embed="rId2"/>
          <a:srcRect t="7413" b="7413"/>
          <a:stretch/>
        </p:blipFill>
        <p:spPr>
          <a:xfrm>
            <a:off x="3245637" y="-1"/>
            <a:ext cx="8946363" cy="6858000"/>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sp useBgFill="1">
        <p:nvSpPr>
          <p:cNvPr id="28" name="Freeform: Shape 27">
            <a:extLst>
              <a:ext uri="{FF2B5EF4-FFF2-40B4-BE49-F238E27FC236}">
                <a16:creationId xmlns:a16="http://schemas.microsoft.com/office/drawing/2014/main" id="{80EC29FB-299E-49F3-8C7B-01199632A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55672"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 name="Freeform: Shape 29">
            <a:extLst>
              <a:ext uri="{FF2B5EF4-FFF2-40B4-BE49-F238E27FC236}">
                <a16:creationId xmlns:a16="http://schemas.microsoft.com/office/drawing/2014/main" id="{C29A2522-B27A-45C5-897B-79A1407D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8"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50512F39-564C-456B-BBF4-D81E3FC4B6E2}"/>
              </a:ext>
            </a:extLst>
          </p:cNvPr>
          <p:cNvSpPr>
            <a:spLocks noGrp="1"/>
          </p:cNvSpPr>
          <p:nvPr>
            <p:ph type="title"/>
          </p:nvPr>
        </p:nvSpPr>
        <p:spPr>
          <a:xfrm>
            <a:off x="371094" y="1161288"/>
            <a:ext cx="3438144" cy="1239012"/>
          </a:xfrm>
        </p:spPr>
        <p:txBody>
          <a:bodyPr vert="horz" lIns="91440" tIns="45720" rIns="91440" bIns="45720" rtlCol="0" anchor="ctr">
            <a:normAutofit/>
          </a:bodyPr>
          <a:lstStyle/>
          <a:p>
            <a:r>
              <a:rPr lang="en-US" sz="2800"/>
              <a:t>Serwisy społecznościowe </a:t>
            </a:r>
          </a:p>
        </p:txBody>
      </p:sp>
      <p:sp>
        <p:nvSpPr>
          <p:cNvPr id="32" name="Rectangle 31">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0961"/>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181" y="2443480"/>
            <a:ext cx="33832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id="{701AB754-6969-4316-AB0A-2D9D21870640}"/>
              </a:ext>
            </a:extLst>
          </p:cNvPr>
          <p:cNvSpPr>
            <a:spLocks noGrp="1"/>
          </p:cNvSpPr>
          <p:nvPr>
            <p:ph sz="half" idx="1"/>
          </p:nvPr>
        </p:nvSpPr>
        <p:spPr>
          <a:xfrm>
            <a:off x="371094" y="2718054"/>
            <a:ext cx="3438906" cy="3207258"/>
          </a:xfrm>
        </p:spPr>
        <p:txBody>
          <a:bodyPr vert="horz" lIns="91440" tIns="45720" rIns="91440" bIns="45720" rtlCol="0" anchor="t">
            <a:normAutofit/>
          </a:bodyPr>
          <a:lstStyle/>
          <a:p>
            <a:pPr>
              <a:lnSpc>
                <a:spcPct val="100000"/>
              </a:lnSpc>
            </a:pPr>
            <a:r>
              <a:rPr lang="en-US" sz="1600"/>
              <a:t>Czym są?</a:t>
            </a:r>
          </a:p>
          <a:p>
            <a:pPr marL="0">
              <a:lnSpc>
                <a:spcPct val="100000"/>
              </a:lnSpc>
            </a:pPr>
            <a:r>
              <a:rPr lang="en-US" sz="1600"/>
              <a:t>Serwisy społecznościowe to w ogólnym znaczeniu to serwisy internetowe, których głównym zadaniem jest budowanie struktur społecznych na podstawie podobnych zainteresowań wspólnym życiu zawodowym lub prywatnym itp. Umożliwia kontakt ze znajomymi oraz dzielenie się informacjami, zainteresowaniami itp</a:t>
            </a:r>
          </a:p>
        </p:txBody>
      </p:sp>
    </p:spTree>
    <p:extLst>
      <p:ext uri="{BB962C8B-B14F-4D97-AF65-F5344CB8AC3E}">
        <p14:creationId xmlns:p14="http://schemas.microsoft.com/office/powerpoint/2010/main" val="1535935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37887C-A5AC-44C1-AF97-9A3E5E04DC0F}"/>
              </a:ext>
            </a:extLst>
          </p:cNvPr>
          <p:cNvSpPr>
            <a:spLocks noGrp="1"/>
          </p:cNvSpPr>
          <p:nvPr>
            <p:ph type="title"/>
          </p:nvPr>
        </p:nvSpPr>
        <p:spPr/>
        <p:txBody>
          <a:bodyPr/>
          <a:lstStyle/>
          <a:p>
            <a:r>
              <a:rPr lang="pl-PL" dirty="0"/>
              <a:t>Wpływ na psychikę </a:t>
            </a:r>
          </a:p>
        </p:txBody>
      </p:sp>
      <p:sp>
        <p:nvSpPr>
          <p:cNvPr id="3" name="Symbol zastępczy zawartości 2">
            <a:extLst>
              <a:ext uri="{FF2B5EF4-FFF2-40B4-BE49-F238E27FC236}">
                <a16:creationId xmlns:a16="http://schemas.microsoft.com/office/drawing/2014/main" id="{68B771CA-312F-4254-BB19-14AAFFD9F882}"/>
              </a:ext>
            </a:extLst>
          </p:cNvPr>
          <p:cNvSpPr>
            <a:spLocks noGrp="1"/>
          </p:cNvSpPr>
          <p:nvPr>
            <p:ph sz="half" idx="1"/>
          </p:nvPr>
        </p:nvSpPr>
        <p:spPr/>
        <p:txBody>
          <a:bodyPr vert="horz" lIns="91440" tIns="45720" rIns="91440" bIns="45720" rtlCol="0" anchor="t">
            <a:normAutofit fontScale="85000" lnSpcReduction="20000"/>
          </a:bodyPr>
          <a:lstStyle/>
          <a:p>
            <a:pPr marL="0" indent="0">
              <a:buNone/>
            </a:pPr>
            <a:r>
              <a:rPr lang="pl-PL" dirty="0"/>
              <a:t>Nie od dziś wiadomo że można uzależnić się od wszystkiego, co tylko może dać nam odrobinę dopaminy, nie inaczej jest z serwisami społecznościowymi. Aż 82</a:t>
            </a:r>
            <a:r>
              <a:rPr lang="pl-PL" dirty="0">
                <a:ea typeface="+mn-lt"/>
                <a:cs typeface="+mn-lt"/>
              </a:rPr>
              <a:t>%. Polaków, zabiera telefon do sypialni, by korzystać z niego przed snem (66%), korespondując z przyjaciółmi lub przeglądając serwisy społecznościowe. Natomiast średni czas korzystania z telefonu wynosi od 2-3 godzin dziennie, przy czym ten czas może wahać się w zależności od osoby.</a:t>
            </a:r>
            <a:endParaRPr lang="pl-PL" dirty="0"/>
          </a:p>
        </p:txBody>
      </p:sp>
      <p:sp>
        <p:nvSpPr>
          <p:cNvPr id="4" name="Symbol zastępczy zawartości 3">
            <a:extLst>
              <a:ext uri="{FF2B5EF4-FFF2-40B4-BE49-F238E27FC236}">
                <a16:creationId xmlns:a16="http://schemas.microsoft.com/office/drawing/2014/main" id="{A90AD1D6-66EE-42AC-9F7C-53890DEB9DB6}"/>
              </a:ext>
            </a:extLst>
          </p:cNvPr>
          <p:cNvSpPr>
            <a:spLocks noGrp="1"/>
          </p:cNvSpPr>
          <p:nvPr>
            <p:ph sz="half" idx="2"/>
          </p:nvPr>
        </p:nvSpPr>
        <p:spPr/>
        <p:txBody>
          <a:bodyPr vert="horz" lIns="91440" tIns="45720" rIns="91440" bIns="45720" rtlCol="0" anchor="t">
            <a:normAutofit fontScale="85000" lnSpcReduction="20000"/>
          </a:bodyPr>
          <a:lstStyle/>
          <a:p>
            <a:pPr marL="0" indent="0">
              <a:buNone/>
            </a:pPr>
            <a:r>
              <a:rPr lang="pl-PL" dirty="0"/>
              <a:t>Jednak każdy chyba powie sobie:</a:t>
            </a:r>
          </a:p>
          <a:p>
            <a:pPr marL="0" indent="0">
              <a:buNone/>
            </a:pPr>
            <a:r>
              <a:rPr lang="pl-PL" dirty="0"/>
              <a:t>,,Problem mnie nie dotyczy!"</a:t>
            </a:r>
          </a:p>
          <a:p>
            <a:pPr marL="0" indent="0">
              <a:buNone/>
            </a:pPr>
            <a:r>
              <a:rPr lang="pl-PL" dirty="0"/>
              <a:t>W ramach testu i utwierdzenia się w tych słowach można dokonać prostego eksperymentu, chodzi w nim o spędzenie na mediach społecznościowych jedynie 30 min dziennie. Bądź też zastosowaną w filmie metodę na odrzucenie telefonu na tydzień, przy zanotowaniu naszych odczuć w tym czasie. </a:t>
            </a:r>
          </a:p>
        </p:txBody>
      </p:sp>
    </p:spTree>
    <p:extLst>
      <p:ext uri="{BB962C8B-B14F-4D97-AF65-F5344CB8AC3E}">
        <p14:creationId xmlns:p14="http://schemas.microsoft.com/office/powerpoint/2010/main" val="2417331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Rectangle 12">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a:extLst>
              <a:ext uri="{FF2B5EF4-FFF2-40B4-BE49-F238E27FC236}">
                <a16:creationId xmlns:a16="http://schemas.microsoft.com/office/drawing/2014/main" id="{2D4084D0-61F5-42D3-9458-C343131C4F26}"/>
              </a:ext>
            </a:extLst>
          </p:cNvPr>
          <p:cNvPicPr>
            <a:picLocks noGrp="1" noChangeAspect="1"/>
          </p:cNvPicPr>
          <p:nvPr>
            <p:ph idx="1"/>
          </p:nvPr>
        </p:nvPicPr>
        <p:blipFill rotWithShape="1">
          <a:blip r:embed="rId2"/>
          <a:srcRect b="20495"/>
          <a:stretch/>
        </p:blipFill>
        <p:spPr>
          <a:xfrm>
            <a:off x="20" y="10"/>
            <a:ext cx="12191980" cy="6857990"/>
          </a:xfrm>
          <a:prstGeom prst="rect">
            <a:avLst/>
          </a:prstGeom>
        </p:spPr>
      </p:pic>
      <p:sp>
        <p:nvSpPr>
          <p:cNvPr id="18" name="Rectangle 14">
            <a:extLst>
              <a:ext uri="{FF2B5EF4-FFF2-40B4-BE49-F238E27FC236}">
                <a16:creationId xmlns:a16="http://schemas.microsoft.com/office/drawing/2014/main" id="{9FA98EAA-A866-4C95-A2A8-44E46FBA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56000">
                <a:schemeClr val="tx1">
                  <a:alpha val="40000"/>
                </a:schemeClr>
              </a:gs>
              <a:gs pos="100000">
                <a:schemeClr val="tx1">
                  <a:alpha val="8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E4193206-8D2C-42CC-BA39-B2930D52843A}"/>
              </a:ext>
            </a:extLst>
          </p:cNvPr>
          <p:cNvSpPr>
            <a:spLocks noGrp="1"/>
          </p:cNvSpPr>
          <p:nvPr>
            <p:ph type="title"/>
          </p:nvPr>
        </p:nvSpPr>
        <p:spPr>
          <a:xfrm>
            <a:off x="2103121" y="4727173"/>
            <a:ext cx="7985759" cy="868823"/>
          </a:xfrm>
        </p:spPr>
        <p:txBody>
          <a:bodyPr vert="horz" lIns="91440" tIns="45720" rIns="91440" bIns="45720" rtlCol="0" anchor="b">
            <a:normAutofit/>
          </a:bodyPr>
          <a:lstStyle/>
          <a:p>
            <a:pPr algn="ctr"/>
            <a:endParaRPr lang="en-US">
              <a:solidFill>
                <a:schemeClr val="bg1"/>
              </a:solidFill>
            </a:endParaRPr>
          </a:p>
        </p:txBody>
      </p:sp>
    </p:spTree>
    <p:extLst>
      <p:ext uri="{BB962C8B-B14F-4D97-AF65-F5344CB8AC3E}">
        <p14:creationId xmlns:p14="http://schemas.microsoft.com/office/powerpoint/2010/main" val="1630310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8">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Rectangle 30">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32">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 name="Rectangle 34">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6">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DC6B6671-BCE4-43FC-AC78-170C7233303F}"/>
              </a:ext>
            </a:extLst>
          </p:cNvPr>
          <p:cNvSpPr>
            <a:spLocks noGrp="1"/>
          </p:cNvSpPr>
          <p:nvPr>
            <p:ph type="title"/>
          </p:nvPr>
        </p:nvSpPr>
        <p:spPr>
          <a:xfrm>
            <a:off x="841247" y="978619"/>
            <a:ext cx="3410712" cy="1106424"/>
          </a:xfrm>
        </p:spPr>
        <p:txBody>
          <a:bodyPr vert="horz" lIns="91440" tIns="45720" rIns="91440" bIns="45720" rtlCol="0" anchor="ctr">
            <a:normAutofit/>
          </a:bodyPr>
          <a:lstStyle/>
          <a:p>
            <a:r>
              <a:rPr lang="en-US" sz="2800"/>
              <a:t>Fake news</a:t>
            </a:r>
          </a:p>
        </p:txBody>
      </p:sp>
      <p:sp>
        <p:nvSpPr>
          <p:cNvPr id="39" name="Rectangle 38">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093976"/>
            <a:ext cx="3328416"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id="{4C4D70E3-0D9B-4BCF-BF54-7F0E82A5306D}"/>
              </a:ext>
            </a:extLst>
          </p:cNvPr>
          <p:cNvSpPr>
            <a:spLocks noGrp="1"/>
          </p:cNvSpPr>
          <p:nvPr>
            <p:ph sz="half" idx="1"/>
          </p:nvPr>
        </p:nvSpPr>
        <p:spPr>
          <a:xfrm>
            <a:off x="841248" y="2252870"/>
            <a:ext cx="3412219" cy="3560251"/>
          </a:xfrm>
        </p:spPr>
        <p:txBody>
          <a:bodyPr vert="horz" lIns="91440" tIns="45720" rIns="91440" bIns="45720" rtlCol="0">
            <a:normAutofit/>
          </a:bodyPr>
          <a:lstStyle/>
          <a:p>
            <a:pPr>
              <a:lnSpc>
                <a:spcPct val="100000"/>
              </a:lnSpc>
            </a:pPr>
            <a:r>
              <a:rPr lang="en-US" sz="1700"/>
              <a:t>Fake news – nieprawdziwa lub częściowo nieprawdziwa wiadomość, często o charakterze sensacyjnym, publikowana w mediach z intencją wprowadzenia odbiorcy w błąd w celu osiągnięcia korzyści finansowych, politycznych lub prestiżowych.</a:t>
            </a:r>
          </a:p>
          <a:p>
            <a:pPr marL="0">
              <a:lnSpc>
                <a:spcPct val="100000"/>
              </a:lnSpc>
            </a:pPr>
            <a:r>
              <a:rPr lang="en-US" sz="1700"/>
              <a:t>Definicja podawana przez wikipedię.</a:t>
            </a:r>
          </a:p>
          <a:p>
            <a:pPr marL="0">
              <a:lnSpc>
                <a:spcPct val="100000"/>
              </a:lnSpc>
            </a:pPr>
            <a:endParaRPr lang="en-US" sz="1700"/>
          </a:p>
        </p:txBody>
      </p:sp>
      <p:pic>
        <p:nvPicPr>
          <p:cNvPr id="5" name="Obraz 5" descr="Obraz zawierający tekst&#10;&#10;Opis wygenerowany automatycznie">
            <a:extLst>
              <a:ext uri="{FF2B5EF4-FFF2-40B4-BE49-F238E27FC236}">
                <a16:creationId xmlns:a16="http://schemas.microsoft.com/office/drawing/2014/main" id="{2DF8CA50-977F-4450-80BC-941261A3E589}"/>
              </a:ext>
            </a:extLst>
          </p:cNvPr>
          <p:cNvPicPr>
            <a:picLocks noGrp="1" noChangeAspect="1"/>
          </p:cNvPicPr>
          <p:nvPr>
            <p:ph sz="half" idx="2"/>
          </p:nvPr>
        </p:nvPicPr>
        <p:blipFill rotWithShape="1">
          <a:blip r:embed="rId2"/>
          <a:srcRect l="8725" r="4197" b="-2"/>
          <a:stretch/>
        </p:blipFill>
        <p:spPr>
          <a:xfrm>
            <a:off x="4431709" y="2617"/>
            <a:ext cx="7815489" cy="6856565"/>
          </a:xfrm>
          <a:prstGeom prst="rect">
            <a:avLst/>
          </a:prstGeom>
        </p:spPr>
      </p:pic>
    </p:spTree>
    <p:extLst>
      <p:ext uri="{BB962C8B-B14F-4D97-AF65-F5344CB8AC3E}">
        <p14:creationId xmlns:p14="http://schemas.microsoft.com/office/powerpoint/2010/main" val="3275169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2C47E77-9F26-4899-876B-2A4E52D048C4}"/>
              </a:ext>
            </a:extLst>
          </p:cNvPr>
          <p:cNvSpPr>
            <a:spLocks noGrp="1"/>
          </p:cNvSpPr>
          <p:nvPr>
            <p:ph type="title"/>
          </p:nvPr>
        </p:nvSpPr>
        <p:spPr/>
        <p:txBody>
          <a:bodyPr/>
          <a:lstStyle/>
          <a:p>
            <a:endParaRPr lang="pl-PL"/>
          </a:p>
        </p:txBody>
      </p:sp>
      <p:sp>
        <p:nvSpPr>
          <p:cNvPr id="3" name="Symbol zastępczy zawartości 2">
            <a:extLst>
              <a:ext uri="{FF2B5EF4-FFF2-40B4-BE49-F238E27FC236}">
                <a16:creationId xmlns:a16="http://schemas.microsoft.com/office/drawing/2014/main" id="{D958E13E-5FB0-4091-AC34-6B055DC0C29B}"/>
              </a:ext>
            </a:extLst>
          </p:cNvPr>
          <p:cNvSpPr>
            <a:spLocks noGrp="1"/>
          </p:cNvSpPr>
          <p:nvPr>
            <p:ph idx="1"/>
          </p:nvPr>
        </p:nvSpPr>
        <p:spPr/>
        <p:txBody>
          <a:bodyPr vert="horz" lIns="91440" tIns="45720" rIns="91440" bIns="45720" rtlCol="0" anchor="t">
            <a:normAutofit fontScale="92500" lnSpcReduction="20000"/>
          </a:bodyPr>
          <a:lstStyle/>
          <a:p>
            <a:r>
              <a:rPr lang="pl-PL" dirty="0"/>
              <a:t>Nie da się ukryć że wraz z początkiem pandemii wszelkie sprawdzone informacje stały się na wagę złota. Media społecznościowe nie są w stanie wykryć swoim algorytmem informacji nieprawdziwej, przez co podawana jest nam na tacy a przy nie zapoznaniu się z tematem, może mieć różne skutki. </a:t>
            </a:r>
          </a:p>
          <a:p>
            <a:pPr marL="0" indent="0">
              <a:buNone/>
            </a:pPr>
            <a:r>
              <a:rPr lang="pl-PL" dirty="0"/>
              <a:t>Od zwykłego wprowadzenia w błąd kilku osób po wybuch masowej histerii.</a:t>
            </a:r>
            <a:r>
              <a:rPr lang="pl-PL" b="1" dirty="0"/>
              <a:t> Dobrym przykładem mogą być rzeź z 8 czerwca 2018, gdzie za sprawą </a:t>
            </a:r>
            <a:r>
              <a:rPr lang="pl-PL" b="1" dirty="0">
                <a:ea typeface="+mn-lt"/>
                <a:cs typeface="+mn-lt"/>
              </a:rPr>
              <a:t>WhatsAppa, rozeszła się informacja o gangu motocyklowym porywającym dzieci. Doprowadziło to do linczu społecznego na przypadkowych ludziach, uznanych omylnie za porywaczy, zamordowanych zostało ok. 22 ludzi.</a:t>
            </a:r>
            <a:endParaRPr lang="pl-PL" dirty="0"/>
          </a:p>
        </p:txBody>
      </p:sp>
    </p:spTree>
    <p:extLst>
      <p:ext uri="{BB962C8B-B14F-4D97-AF65-F5344CB8AC3E}">
        <p14:creationId xmlns:p14="http://schemas.microsoft.com/office/powerpoint/2010/main" val="1331035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Rectangle 15">
            <a:extLst>
              <a:ext uri="{FF2B5EF4-FFF2-40B4-BE49-F238E27FC236}">
                <a16:creationId xmlns:a16="http://schemas.microsoft.com/office/drawing/2014/main" id="{50E4C519-FBE9-4ABE-A8F9-C2CBE3269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5" descr="Obraz zawierający osoba, mężczyzna, zewnętrzne, starsze&#10;&#10;Opis wygenerowany automatycznie">
            <a:extLst>
              <a:ext uri="{FF2B5EF4-FFF2-40B4-BE49-F238E27FC236}">
                <a16:creationId xmlns:a16="http://schemas.microsoft.com/office/drawing/2014/main" id="{9C7E0B6E-ED59-4DAC-A325-CF992334A313}"/>
              </a:ext>
            </a:extLst>
          </p:cNvPr>
          <p:cNvPicPr>
            <a:picLocks noGrp="1" noChangeAspect="1"/>
          </p:cNvPicPr>
          <p:nvPr>
            <p:ph sz="half" idx="2"/>
          </p:nvPr>
        </p:nvPicPr>
        <p:blipFill rotWithShape="1">
          <a:blip r:embed="rId2"/>
          <a:srcRect l="12753" r="169" b="-2"/>
          <a:stretch/>
        </p:blipFill>
        <p:spPr>
          <a:xfrm>
            <a:off x="3245637" y="-1"/>
            <a:ext cx="8946363" cy="6858000"/>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sp useBgFill="1">
        <p:nvSpPr>
          <p:cNvPr id="18" name="Freeform: Shape 17">
            <a:extLst>
              <a:ext uri="{FF2B5EF4-FFF2-40B4-BE49-F238E27FC236}">
                <a16:creationId xmlns:a16="http://schemas.microsoft.com/office/drawing/2014/main" id="{80EC29FB-299E-49F3-8C7B-01199632A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55672"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C29A2522-B27A-45C5-897B-79A1407D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8"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E0AA108D-66DE-48DC-AC08-D03D20A0BBA3}"/>
              </a:ext>
            </a:extLst>
          </p:cNvPr>
          <p:cNvSpPr>
            <a:spLocks noGrp="1"/>
          </p:cNvSpPr>
          <p:nvPr>
            <p:ph type="title"/>
          </p:nvPr>
        </p:nvSpPr>
        <p:spPr>
          <a:xfrm>
            <a:off x="371094" y="1161288"/>
            <a:ext cx="3438144" cy="1239012"/>
          </a:xfrm>
        </p:spPr>
        <p:txBody>
          <a:bodyPr vert="horz" lIns="91440" tIns="45720" rIns="91440" bIns="45720" rtlCol="0" anchor="ctr">
            <a:normAutofit/>
          </a:bodyPr>
          <a:lstStyle/>
          <a:p>
            <a:r>
              <a:rPr lang="en-US" sz="2800"/>
              <a:t>Bańka informacyjna </a:t>
            </a:r>
          </a:p>
        </p:txBody>
      </p:sp>
      <p:sp>
        <p:nvSpPr>
          <p:cNvPr id="22" name="Rectangle 21">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0961"/>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181" y="2443480"/>
            <a:ext cx="33832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id="{9010978A-D702-47EB-9142-35F55BA2A682}"/>
              </a:ext>
            </a:extLst>
          </p:cNvPr>
          <p:cNvSpPr>
            <a:spLocks noGrp="1"/>
          </p:cNvSpPr>
          <p:nvPr>
            <p:ph sz="half" idx="1"/>
          </p:nvPr>
        </p:nvSpPr>
        <p:spPr>
          <a:xfrm>
            <a:off x="371094" y="2718054"/>
            <a:ext cx="3438906" cy="3207258"/>
          </a:xfrm>
        </p:spPr>
        <p:txBody>
          <a:bodyPr vert="horz" lIns="91440" tIns="45720" rIns="91440" bIns="45720" rtlCol="0" anchor="t">
            <a:normAutofit/>
          </a:bodyPr>
          <a:lstStyle/>
          <a:p>
            <a:pPr marL="0">
              <a:lnSpc>
                <a:spcPct val="100000"/>
              </a:lnSpc>
            </a:pPr>
            <a:r>
              <a:rPr lang="en-US" sz="1400"/>
              <a:t>Dając tu za przykład YouTube, którego algorytm podsuwa nam filmy o podobnej tematyce co poprzednie. Za sprawą tej mechaniki zagłębiając się w treść możemy paść ofiarą nie subiektywnej informacji, która podobnie jak w przypadku fake news-ów w skutkach może być równie tragiczna. </a:t>
            </a:r>
          </a:p>
          <a:p>
            <a:pPr marL="0">
              <a:lnSpc>
                <a:spcPct val="100000"/>
              </a:lnSpc>
            </a:pPr>
            <a:r>
              <a:rPr lang="en-US" sz="1400"/>
              <a:t>Polaryzacja społeczna za sprawą interesujących nas informacji sprawiła na przykładzie USA, że głęboki podział społeczny jest ściśle związany z pomijaniem treści subiektywnych.</a:t>
            </a:r>
          </a:p>
        </p:txBody>
      </p:sp>
    </p:spTree>
    <p:extLst>
      <p:ext uri="{BB962C8B-B14F-4D97-AF65-F5344CB8AC3E}">
        <p14:creationId xmlns:p14="http://schemas.microsoft.com/office/powerpoint/2010/main" val="3489560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75C8EBB-718D-4F5D-A2CF-EB4FB6259E53}"/>
              </a:ext>
            </a:extLst>
          </p:cNvPr>
          <p:cNvSpPr>
            <a:spLocks noGrp="1"/>
          </p:cNvSpPr>
          <p:nvPr>
            <p:ph type="title"/>
          </p:nvPr>
        </p:nvSpPr>
        <p:spPr/>
        <p:txBody>
          <a:bodyPr/>
          <a:lstStyle/>
          <a:p>
            <a:r>
              <a:rPr lang="pl-PL" dirty="0"/>
              <a:t>Dysforia  </a:t>
            </a:r>
          </a:p>
        </p:txBody>
      </p:sp>
      <p:sp>
        <p:nvSpPr>
          <p:cNvPr id="3" name="Symbol zastępczy zawartości 2">
            <a:extLst>
              <a:ext uri="{FF2B5EF4-FFF2-40B4-BE49-F238E27FC236}">
                <a16:creationId xmlns:a16="http://schemas.microsoft.com/office/drawing/2014/main" id="{EB84BF72-046A-4118-92C2-335F012D388D}"/>
              </a:ext>
            </a:extLst>
          </p:cNvPr>
          <p:cNvSpPr>
            <a:spLocks noGrp="1"/>
          </p:cNvSpPr>
          <p:nvPr>
            <p:ph idx="1"/>
          </p:nvPr>
        </p:nvSpPr>
        <p:spPr/>
        <p:txBody>
          <a:bodyPr vert="horz" lIns="91440" tIns="45720" rIns="91440" bIns="45720" rtlCol="0" anchor="t">
            <a:normAutofit fontScale="92500"/>
          </a:bodyPr>
          <a:lstStyle/>
          <a:p>
            <a:pPr marL="0" indent="0">
              <a:buNone/>
            </a:pPr>
            <a:r>
              <a:rPr lang="pl-PL" dirty="0"/>
              <a:t>,,Ten krem sprawi że nie będzie mógł ci się oprzeć''</a:t>
            </a:r>
          </a:p>
          <a:p>
            <a:pPr marL="0" indent="0">
              <a:buNone/>
            </a:pPr>
            <a:r>
              <a:rPr lang="pl-PL" dirty="0"/>
              <a:t>,, Potrzebujesz tej nowej odżywki! Wielkie mięśnie gwarantowane"</a:t>
            </a:r>
          </a:p>
          <a:p>
            <a:pPr marL="0" indent="0">
              <a:buNone/>
            </a:pPr>
            <a:r>
              <a:rPr lang="pl-PL" dirty="0"/>
              <a:t>Czy przeglądając kiedyś Snapchata, Facebooka czy też Instagrama ktoś z nas nie pozazdrościł ciała, majątku, chłopaka/dziewczyny, czy w ogóle życia znajomemu lub obserwowanemu użytkownikowi? Jest to związane z tym że sporą część życia słyszymy aby być kimś. Media społecznościowe potęgują w nas to uczucie, porównujemy się z kimś innym, kto jak łatwo można się domyśleć, nie jest nami. Osoba w idealnym filtrze i świetle, po drugiej stronie ekranu nie boryka się z naszymi problemami a my z jej.</a:t>
            </a:r>
          </a:p>
          <a:p>
            <a:pPr marL="0" indent="0">
              <a:buNone/>
            </a:pPr>
            <a:endParaRPr lang="pl-PL" dirty="0"/>
          </a:p>
        </p:txBody>
      </p:sp>
    </p:spTree>
    <p:extLst>
      <p:ext uri="{BB962C8B-B14F-4D97-AF65-F5344CB8AC3E}">
        <p14:creationId xmlns:p14="http://schemas.microsoft.com/office/powerpoint/2010/main" val="3996120483"/>
      </p:ext>
    </p:extLst>
  </p:cSld>
  <p:clrMapOvr>
    <a:masterClrMapping/>
  </p:clrMapOvr>
</p:sld>
</file>

<file path=ppt/theme/theme1.xml><?xml version="1.0" encoding="utf-8"?>
<a:theme xmlns:a="http://schemas.openxmlformats.org/drawingml/2006/main" name="AccentBoxVTI">
  <a:themeElements>
    <a:clrScheme name="AnalogousFromRegularSeed_2SEEDS">
      <a:dk1>
        <a:srgbClr val="000000"/>
      </a:dk1>
      <a:lt1>
        <a:srgbClr val="FFFFFF"/>
      </a:lt1>
      <a:dk2>
        <a:srgbClr val="412425"/>
      </a:dk2>
      <a:lt2>
        <a:srgbClr val="E2E8E8"/>
      </a:lt2>
      <a:accent1>
        <a:srgbClr val="BC3033"/>
      </a:accent1>
      <a:accent2>
        <a:srgbClr val="CE427F"/>
      </a:accent2>
      <a:accent3>
        <a:srgbClr val="CE7A42"/>
      </a:accent3>
      <a:accent4>
        <a:srgbClr val="30B96B"/>
      </a:accent4>
      <a:accent5>
        <a:srgbClr val="3AB4A2"/>
      </a:accent5>
      <a:accent6>
        <a:srgbClr val="3096BC"/>
      </a:accent6>
      <a:hlink>
        <a:srgbClr val="30918F"/>
      </a:hlink>
      <a:folHlink>
        <a:srgbClr val="7F7F7F"/>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Panoramiczny</PresentationFormat>
  <Paragraphs>0</Paragraphs>
  <Slides>14</Slides>
  <Notes>0</Notes>
  <HiddenSlides>0</HiddenSlides>
  <MMClips>0</MMClips>
  <ScaleCrop>false</ScaleCrop>
  <HeadingPairs>
    <vt:vector size="4" baseType="variant">
      <vt:variant>
        <vt:lpstr>Motyw</vt:lpstr>
      </vt:variant>
      <vt:variant>
        <vt:i4>1</vt:i4>
      </vt:variant>
      <vt:variant>
        <vt:lpstr>Tytuły slajdów</vt:lpstr>
      </vt:variant>
      <vt:variant>
        <vt:i4>14</vt:i4>
      </vt:variant>
    </vt:vector>
  </HeadingPairs>
  <TitlesOfParts>
    <vt:vector size="15" baseType="lpstr">
      <vt:lpstr>AccentBoxVTI</vt:lpstr>
      <vt:lpstr>Bezpieczny Internet</vt:lpstr>
      <vt:lpstr>Wpływ mediów społecznościowych na nasze życie </vt:lpstr>
      <vt:lpstr>Serwisy społecznościowe </vt:lpstr>
      <vt:lpstr>Wpływ na psychikę </vt:lpstr>
      <vt:lpstr>Prezentacja programu PowerPoint</vt:lpstr>
      <vt:lpstr>Fake news</vt:lpstr>
      <vt:lpstr>Prezentacja programu PowerPoint</vt:lpstr>
      <vt:lpstr>Bańka informacyjna </vt:lpstr>
      <vt:lpstr>Dysforia  </vt:lpstr>
      <vt:lpstr>Prezentacja programu PowerPoint</vt:lpstr>
      <vt:lpstr>Dostosowywanie produktów pod nas samych</vt:lpstr>
      <vt:lpstr>Przykład afery firmy Volkswagen</vt:lpstr>
      <vt:lpstr>Wnioski własne</vt:lpstr>
      <vt:lpstr>Koniec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
  <cp:lastModifiedBy/>
  <cp:revision>667</cp:revision>
  <dcterms:created xsi:type="dcterms:W3CDTF">2021-02-20T16:46:13Z</dcterms:created>
  <dcterms:modified xsi:type="dcterms:W3CDTF">2021-03-22T15:19:30Z</dcterms:modified>
</cp:coreProperties>
</file>