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6" r:id="rId3"/>
    <p:sldId id="267" r:id="rId4"/>
    <p:sldId id="268" r:id="rId5"/>
    <p:sldId id="264" r:id="rId6"/>
    <p:sldId id="265" r:id="rId7"/>
    <p:sldId id="269" r:id="rId8"/>
    <p:sldId id="270" r:id="rId9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A45008F-94DB-43E0-8C9F-1F0525894FDF}" type="datetime1">
              <a:rPr lang="pl-PL" smtClean="0"/>
              <a:t>03.01.2025</a:t>
            </a:fld>
            <a:endParaRPr lang="en-US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7B4BC46-CA7A-4D04-99E7-1DA77BD3C4E2}" type="datetime1">
              <a:rPr lang="pl-PL" smtClean="0"/>
              <a:t>03.01.2025</a:t>
            </a:fld>
            <a:endParaRPr lang="en-US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"/>
              <a:t>Kliknij, aby edytować style wzorca tekstu</a:t>
            </a:r>
            <a:endParaRPr lang="en-US"/>
          </a:p>
          <a:p>
            <a:pPr lvl="1" rtl="0"/>
            <a:r>
              <a:rPr lang="pl"/>
              <a:t>Drugi poziom</a:t>
            </a:r>
          </a:p>
          <a:p>
            <a:pPr lvl="2" rtl="0"/>
            <a:r>
              <a:rPr lang="pl"/>
              <a:t>Trzeci poziom</a:t>
            </a:r>
          </a:p>
          <a:p>
            <a:pPr lvl="3" rtl="0"/>
            <a:r>
              <a:rPr lang="pl"/>
              <a:t>Czwarty poziom</a:t>
            </a:r>
          </a:p>
          <a:p>
            <a:pPr lvl="4" rtl="0"/>
            <a:r>
              <a:rPr lang="pl"/>
              <a:t>Piąty poziom</a:t>
            </a:r>
            <a:endParaRPr lang="en-US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 useBgFill="1">
        <p:nvSpPr>
          <p:cNvPr id="10" name="Prostokąt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Prostokąt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Prostokąt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a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Łącznik prosty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0" name="Data — symbol zastępczy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CCAE96E-C089-46E2-B00B-E9B69FA3BE44}" type="datetime1">
              <a:rPr lang="pl-PL" smtClean="0"/>
              <a:t>03.01.2025</a:t>
            </a:fld>
            <a:endParaRPr lang="en-US" dirty="0"/>
          </a:p>
        </p:txBody>
      </p:sp>
      <p:sp>
        <p:nvSpPr>
          <p:cNvPr id="21" name="Stopka — symbol zastępczy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Numer slajdu — symbol zastępczy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5CE57A-9EF6-40D3-AE54-5EACB0FCF8D9}" type="datetime1">
              <a:rPr lang="pl-PL" smtClean="0"/>
              <a:t>03.01.2025</a:t>
            </a:fld>
            <a:endParaRPr lang="en-US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2F1629-0219-4FBD-9502-387E149235D5}" type="datetime1">
              <a:rPr lang="pl-PL" smtClean="0"/>
              <a:t>03.01.2025</a:t>
            </a:fld>
            <a:endParaRPr lang="en-US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23B4D2-AC56-4E03-B584-C7EE294BDCA4}" type="datetime1">
              <a:rPr lang="pl-PL" smtClean="0"/>
              <a:t>03.01.2025</a:t>
            </a:fld>
            <a:endParaRPr lang="en-US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 useBgFill="1">
        <p:nvSpPr>
          <p:cNvPr id="23" name="Prostokąt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Prostokąt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Prostokąt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grpSp>
        <p:nvGrpSpPr>
          <p:cNvPr id="16" name="Grupa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Łącznik prosty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81C9E4F4-16A6-4438-87AB-4F5DC3B5A8D3}" type="datetime1">
              <a:rPr lang="pl-PL" smtClean="0"/>
              <a:t>03.01.2025</a:t>
            </a:fld>
            <a:endParaRPr lang="en-US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9E9CAD-0F3C-4A80-BB5E-125D14EA3F8F}" type="datetime1">
              <a:rPr lang="pl-PL" smtClean="0"/>
              <a:t>03.01.2025</a:t>
            </a:fld>
            <a:endParaRPr lang="en-US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"/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22AC233-C75A-4ABB-8E66-F95B5065B39F}" type="datetime1">
              <a:rPr lang="pl-PL" smtClean="0"/>
              <a:t>03.01.2025</a:t>
            </a:fld>
            <a:endParaRPr lang="en-US" dirty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50CA8E-29E9-4255-834A-5506FCFC9DB9}" type="datetime1">
              <a:rPr lang="pl-PL" smtClean="0"/>
              <a:t>03.01.2025</a:t>
            </a:fld>
            <a:endParaRPr lang="en-US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83F517-6B00-4EBE-BB1E-5A3C870E7B5B}" type="datetime1">
              <a:rPr lang="pl-PL" smtClean="0"/>
              <a:t>03.01.2025</a:t>
            </a:fld>
            <a:endParaRPr lang="en-US" dirty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8" name="Data — symbol zastępczy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01960BF6-A2FB-4490-B0E1-2EFE4D703CA1}" type="datetime1">
              <a:rPr lang="pl-PL" smtClean="0"/>
              <a:t>03.01.2025</a:t>
            </a:fld>
            <a:endParaRPr lang="en-US" dirty="0"/>
          </a:p>
        </p:txBody>
      </p:sp>
      <p:sp>
        <p:nvSpPr>
          <p:cNvPr id="9" name="Stopka — symbol zastępczy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 dirty="0"/>
          </a:p>
        </p:txBody>
      </p:sp>
      <p:sp>
        <p:nvSpPr>
          <p:cNvPr id="11" name="Numer slajdu — symbol zastępczy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06F68170-BB03-45F9-AA6D-B79E10EA3212}" type="datetime1">
              <a:rPr lang="pl-PL" smtClean="0"/>
              <a:t>03.01.2025</a:t>
            </a:fld>
            <a:endParaRPr lang="en-US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Prostokąt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7" name="Prostokąt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Prostokąt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l" dirty="0"/>
              <a:t>Kliknij, aby edytować styl wzorca tytułu</a:t>
            </a:r>
            <a:endParaRPr lang="en-US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"/>
              <a:t>Kliknij, aby edytować style wzorca tekstu</a:t>
            </a:r>
          </a:p>
          <a:p>
            <a:pPr lvl="1" rtl="0"/>
            <a:r>
              <a:rPr lang="pl"/>
              <a:t>Drugi poziom</a:t>
            </a:r>
          </a:p>
          <a:p>
            <a:pPr lvl="2" rtl="0"/>
            <a:r>
              <a:rPr lang="pl"/>
              <a:t>Trzeci poziom</a:t>
            </a:r>
          </a:p>
          <a:p>
            <a:pPr lvl="3" rtl="0"/>
            <a:r>
              <a:rPr lang="pl"/>
              <a:t>Czwarty poziom</a:t>
            </a:r>
          </a:p>
          <a:p>
            <a:pPr lvl="4" rtl="0"/>
            <a:r>
              <a:rPr lang="pl"/>
              <a:t>Piąty poziom</a:t>
            </a:r>
            <a:endParaRPr lang="en-US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6A285E77-555D-4FDC-8A83-B62BFEC6F565}" type="datetime1">
              <a:rPr lang="pl-PL" smtClean="0"/>
              <a:t>03.01.2025</a:t>
            </a:fld>
            <a:endParaRPr lang="en-US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Zbliżenie logo&#10;&#10;Automatycznie generowany opis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Prostokąt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Prostokąt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 fontScale="90000"/>
          </a:bodyPr>
          <a:lstStyle/>
          <a:p>
            <a:r>
              <a:rPr lang="pl-PL" sz="44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STANDARDY OCHRONY MAŁOLETNICH</a:t>
            </a:r>
            <a:endParaRPr lang="pl" sz="4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pl" dirty="0">
                <a:solidFill>
                  <a:schemeClr val="tx1"/>
                </a:solidFill>
              </a:rPr>
              <a:t>Informacje o dokumencie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9223B8-D03A-4F65-90EB-77D1EC6A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298787"/>
            <a:ext cx="100584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Czym jest dokument </a:t>
            </a:r>
            <a:br>
              <a:rPr lang="pl-PL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STANDARDY OCHRONY MAŁOLETNICH?</a:t>
            </a:r>
            <a:br>
              <a:rPr lang="pl-P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A89840-66EE-4175-B8F4-F11D4131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2762144"/>
            <a:ext cx="10236200" cy="32728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STANDARDY OCHRONY MAŁOLETNICH</a:t>
            </a:r>
            <a:r>
              <a:rPr lang="pl-P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– są to konkretne spisane reguły, zasady, praktyki, które gwarantują, że małoletni w Zespole Szkół Leśnych w Zagnańsku są bezpieczni, nie doznają krzywdzenia ze strony pracowników, wolontariuszy, a także rówieśników.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Cały dokument dostępny jest na stronie internetowej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szkoły oraz w bibliotece szkolnej.</a:t>
            </a:r>
            <a:endParaRPr lang="pl-PL" sz="24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9FD2309-C017-4563-B452-380536EB9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23B4D2-AC56-4E03-B584-C7EE294BDCA4}" type="datetime1">
              <a:rPr lang="pl-PL" smtClean="0"/>
              <a:t>03.01.2025</a:t>
            </a:fld>
            <a:endParaRPr lang="en-US" dirty="0"/>
          </a:p>
        </p:txBody>
      </p:sp>
      <p:pic>
        <p:nvPicPr>
          <p:cNvPr id="1026" name="Picture 2" descr="Standardy ochrony małoletnich - Czasopismo dla nauczycieli języka  angielskiego | HoryzontyAnglistyki.pl">
            <a:extLst>
              <a:ext uri="{FF2B5EF4-FFF2-40B4-BE49-F238E27FC236}">
                <a16:creationId xmlns:a16="http://schemas.microsoft.com/office/drawing/2014/main" id="{1C1E5B59-BA10-4FD0-8DF6-08760EC0C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790" y="4806315"/>
            <a:ext cx="372427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564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304BD0-3594-4EFB-B366-410E46BDE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40673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W dokumencie Standardów zapisane są:</a:t>
            </a:r>
            <a:br>
              <a:rPr lang="pl-PL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pl-PL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62A648-3A2F-454D-99D4-166B7C81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83267"/>
            <a:ext cx="10058400" cy="4369477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procedury zgłaszania podejrzeń oraz podejmowania interwencji, które określają krok po kroku, jakie działanie należy podjąć w sytuacji krzywdzenia małoletniego lub zagrożenia jego bezpieczeństwa ze strony osób obcych, członków rodziny, personelu Zespołu oraz rówieśników;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zasady ochrony danych osobowych małoletniego, które określają sposób przechowywania i udostępniania informacji o małoletnim oraz zasady ochrony wizerunku małoletniego, które określają sposób jego utrwalania i udostępniania;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zasady dostępu małoletniego do </a:t>
            </a:r>
            <a:r>
              <a:rPr lang="pl-PL" sz="18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I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nternetu oraz ochrony małoletnich przed szkodliwymi treściami;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zasady bezpiecznych relacji personel Zespołu - małoletni, określające, jakie zachowania są niedozwolone w kontakcie z małoletnim.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59972B3-5A78-4C49-A0B2-F656350A8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23B4D2-AC56-4E03-B584-C7EE294BDCA4}" type="datetime1">
              <a:rPr lang="pl-PL" smtClean="0"/>
              <a:t>03.01.2025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170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E9610F-BCCB-42B0-898F-A4EF32F1C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W dokumencie Standardów zapisane jest, że:</a:t>
            </a:r>
            <a:br>
              <a:rPr lang="pl-PL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pl-PL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899B4B-2BEA-43D3-88EA-1E0ED2258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866" y="1942253"/>
            <a:ext cx="10058400" cy="3849624"/>
          </a:xfrm>
        </p:spPr>
        <p:txBody>
          <a:bodyPr/>
          <a:lstStyle/>
          <a:p>
            <a:pPr marL="0" lvl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1. </a:t>
            </a:r>
            <a:r>
              <a:rPr lang="pl-P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Zapisy zawarte w dokumencie „Standardów Ochrony Małoletnich” przed krzywdzeniem obowiązują wszystkich członków personelu Zespołu Szkół Leśnych, w tym wolontariuszy oraz praktykantów.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2. Dyrekcja Zespołu wyznaczyła osobę odpowiedzialną za monitoring realizacji Standardów Ochrony Małoletnich – jest to pani Marzena Błaut. </a:t>
            </a:r>
          </a:p>
          <a:p>
            <a:pPr marL="0" lvl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3. W Zespole jest wyznaczona osoba odpowiedzialna za monitoring bezpieczeństwa sieci komputerowej – jest to pan Patryk Mnich.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5B544CE-9FAD-4744-B75C-F9C27F22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23B4D2-AC56-4E03-B584-C7EE294BDCA4}" type="datetime1">
              <a:rPr lang="pl-PL" smtClean="0"/>
              <a:t>03.01.2025</a:t>
            </a:fld>
            <a:endParaRPr lang="en-US" dirty="0"/>
          </a:p>
        </p:txBody>
      </p:sp>
      <p:pic>
        <p:nvPicPr>
          <p:cNvPr id="5" name="Picture 2" descr="Standardy ochrony małoletnich – nowe obowiązki dyrektorów">
            <a:extLst>
              <a:ext uri="{FF2B5EF4-FFF2-40B4-BE49-F238E27FC236}">
                <a16:creationId xmlns:a16="http://schemas.microsoft.com/office/drawing/2014/main" id="{B9EEAA39-BC97-4D9B-8584-F9F4BB4AB2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9900" y="4472828"/>
            <a:ext cx="2143125" cy="186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332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B08A26-324B-4659-AB7A-024B2EE42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Krzywdzeniem jest:</a:t>
            </a:r>
            <a:br>
              <a:rPr lang="pl-PL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7D13B0-75C4-406B-9782-1007E0499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przemoc fizyczna 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– jest to celowe uszkodzenie ciała, zadawanie bólu lub groźba uszkodzenia ciała. Skutkiem przemocy fizycznej mogą być złamania, siniaki, rany cięte, poparzenia, obrażenia wewnętrzne,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przemoc emocjonalna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– to powtarzające się poniżanie, upokarzanie i ośmieszanie małoletniego, wciąganie małoletniego w konflikt osób dorosłych, manipulowanie nim, brak odpowiedniego wsparcia, stawianie małoletniemu wymagań i oczekiwań, którym nie jest on w stanie sprostać,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przemoc seksualna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– to angażowanie małoletniego w aktywność seksualną przez osobę dorosłą. Wykorzystywanie seksualne odnosi się do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zachowań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z kontaktem fizycznym (np. dotykanie małoletniego, współżycie z małoletnim) oraz zachowania bez kontaktu fizycznego (np. pokazywanie małoletniemu materiałów pornograficznych, podglądanie, ekshibicjonizm),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A32531E-7A75-4C33-89AF-16B03B94E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23B4D2-AC56-4E03-B584-C7EE294BDCA4}" type="datetime1">
              <a:rPr lang="pl-PL" smtClean="0"/>
              <a:t>03.01.2025</a:t>
            </a:fld>
            <a:endParaRPr lang="en-US" dirty="0"/>
          </a:p>
        </p:txBody>
      </p:sp>
      <p:pic>
        <p:nvPicPr>
          <p:cNvPr id="3074" name="Picture 2" descr="Standardy Ochrony Małoletnich - Portal Oświatowy">
            <a:extLst>
              <a:ext uri="{FF2B5EF4-FFF2-40B4-BE49-F238E27FC236}">
                <a16:creationId xmlns:a16="http://schemas.microsoft.com/office/drawing/2014/main" id="{241899D6-0A10-44AA-AEB5-AF13201E5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0151" y="360045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3291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A501BC67-B114-4981-A80F-FBA588A8B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Krzywdzeniem jest:</a:t>
            </a:r>
            <a:br>
              <a:rPr lang="pl-PL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52702A7-C9EA-400F-B4AC-7198DD3F6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przemoc ekonomiczna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– przejawia się poprzez niewypłacanie należnego wynagrodzenia </a:t>
            </a:r>
            <a:b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w sposób przewidziany prawem oraz nieprzestrzegania przez pracodawców kodeksu pracy w szczególności praw pracowników młodocianych,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zaniedbywanie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– to niezaspokajanie podstawowych potrzeb materialnych i emocjonalnych małoletniego przez rodzica lub opiekuna prawnego, niezapewnienie mu odpowiedniego jedzenia, ubrań, schronienia, opieki medycznej, bezpieczeństwa, brak dozoru nad wypełnianiem obowiązku szkolnego;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2032DF8-F3A7-4496-A91F-E1A44CC9D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23B4D2-AC56-4E03-B584-C7EE294BDCA4}" type="datetime1">
              <a:rPr lang="pl-PL" smtClean="0"/>
              <a:t>03.01.2025</a:t>
            </a:fld>
            <a:endParaRPr lang="en-US" dirty="0"/>
          </a:p>
        </p:txBody>
      </p:sp>
      <p:pic>
        <p:nvPicPr>
          <p:cNvPr id="2052" name="Picture 4" descr="Ustawa Kamilka” wesprze ochronę dzieci przed przemocą">
            <a:extLst>
              <a:ext uri="{FF2B5EF4-FFF2-40B4-BE49-F238E27FC236}">
                <a16:creationId xmlns:a16="http://schemas.microsoft.com/office/drawing/2014/main" id="{00E0C77F-175E-4023-81BA-245D6C6E43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7631" y="4529137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5441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8F62BC3D-CB1F-47DF-828D-67E1C5665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457200"/>
            <a:ext cx="10388600" cy="1556994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40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</a:br>
            <a:r>
              <a:rPr lang="pl-PL" sz="40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CO TO JEST PROCEDURA </a:t>
            </a:r>
            <a:br>
              <a:rPr lang="pl-PL" sz="40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</a:br>
            <a:r>
              <a:rPr lang="pl-PL" sz="4000" b="1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„NIEBIESKIE KARTY”?</a:t>
            </a:r>
            <a:br>
              <a:rPr lang="pl-PL" sz="4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pl-PL" dirty="0">
              <a:solidFill>
                <a:srgbClr val="0070C0"/>
              </a:solidFill>
            </a:endParaRP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0B8F6020-E7C5-43A3-B3AF-EBA5C5333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9067" y="2433320"/>
            <a:ext cx="10058400" cy="3849624"/>
          </a:xfrm>
        </p:spPr>
        <p:txBody>
          <a:bodyPr>
            <a:normAutofit fontScale="92500" lnSpcReduction="20000"/>
          </a:bodyPr>
          <a:lstStyle/>
          <a:p>
            <a:pPr marL="14605" marR="60960" indent="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Są to różne działania podejmowane w sytuacji podejrzenia lub stwierdzenia stosowania przemocy domowej na podstawie przepisów ustawy o przeciwdziałaniu przemocy domowej. </a:t>
            </a:r>
          </a:p>
          <a:p>
            <a:pPr marL="14605" marR="60960" indent="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Celem procedury „Niebieskie Karty” jest zatrzymanie przemocy domowej </a:t>
            </a:r>
          </a:p>
          <a:p>
            <a:pPr marL="14605" marR="60960" indent="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oraz udzielenie pomocy i wsparcia </a:t>
            </a:r>
          </a:p>
          <a:p>
            <a:pPr marL="14605" marR="60960" indent="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Tobie i Twoim najbliższym.</a:t>
            </a:r>
          </a:p>
          <a:p>
            <a:pPr marL="14605" marR="60960" indent="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14605" marR="60960" indent="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2400" kern="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Mangal" panose="02040503050203030202" pitchFamily="18" charset="0"/>
            </a:endParaRPr>
          </a:p>
          <a:p>
            <a:pPr marL="14605" marR="60960" indent="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endParaRPr lang="pl-PL" dirty="0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4CABA87-2E51-46CB-8DC3-9FE976973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F9E9CAD-0F3C-4A80-BB5E-125D14EA3F8F}" type="datetime1">
              <a:rPr lang="pl-PL" smtClean="0"/>
              <a:t>03.01.2025</a:t>
            </a:fld>
            <a:endParaRPr lang="en-US" dirty="0"/>
          </a:p>
        </p:txBody>
      </p:sp>
      <p:pic>
        <p:nvPicPr>
          <p:cNvPr id="8" name="Picture 2" descr="Standardy ochrony małoletnich – nowe obowiązki dyrektorów">
            <a:extLst>
              <a:ext uri="{FF2B5EF4-FFF2-40B4-BE49-F238E27FC236}">
                <a16:creationId xmlns:a16="http://schemas.microsoft.com/office/drawing/2014/main" id="{E17D76EB-F305-498D-A309-3A6A1DC42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594" y="435813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2321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8DA9734B-F05A-45AC-B1EF-6A2BF5424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667" y="457200"/>
            <a:ext cx="10058400" cy="1228539"/>
          </a:xfrm>
        </p:spPr>
        <p:txBody>
          <a:bodyPr>
            <a:noAutofit/>
          </a:bodyPr>
          <a:lstStyle/>
          <a:p>
            <a:pPr algn="ctr"/>
            <a:r>
              <a:rPr lang="pl-PL" sz="3200" b="1" kern="1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NAJCZĘSTSZE FORMY PRZEMOCY DOMOWEJ</a:t>
            </a:r>
            <a:br>
              <a:rPr lang="pl-PL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pl-PL" sz="3200" dirty="0"/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00C959F3-0631-4E7A-92DC-86D254597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934" y="1244599"/>
            <a:ext cx="10193866" cy="4995333"/>
          </a:xfrm>
        </p:spPr>
        <p:txBody>
          <a:bodyPr>
            <a:normAutofit/>
          </a:bodyPr>
          <a:lstStyle/>
          <a:p>
            <a:pPr marL="15240" marR="62865" indent="-635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700" b="1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Przemoc fizyczna</a:t>
            </a:r>
            <a:r>
              <a:rPr lang="pl-PL" sz="1700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:</a:t>
            </a:r>
            <a:r>
              <a:rPr lang="pl-PL" sz="17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 bicie, szarpanie, kopanie, duszenie, popychanie, obezwładnianie i inne.</a:t>
            </a:r>
            <a:endParaRPr lang="pl-PL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15240" marR="62865" indent="-1524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700" b="1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Przemoc psychiczna</a:t>
            </a:r>
            <a:r>
              <a:rPr lang="pl-PL" sz="1700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:</a:t>
            </a:r>
            <a:r>
              <a:rPr lang="pl-PL" sz="17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 izolowanie, wyzywanie, ośmieszanie, grożenie, krytykowanie, poniżanie i inne.</a:t>
            </a:r>
            <a:endParaRPr lang="pl-PL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6350" marR="62865" indent="-635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700" b="1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Przemoc seksualna</a:t>
            </a:r>
            <a:r>
              <a:rPr lang="pl-PL" sz="1700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:</a:t>
            </a:r>
            <a:r>
              <a:rPr lang="pl-PL" sz="17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pl-PL" sz="17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zmuszanie do obcowania płciowego, innych czynności seksualnych i inne.</a:t>
            </a:r>
            <a:endParaRPr lang="pl-PL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21590" marR="62865" indent="-635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700" b="1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Przemoc ekonomiczna</a:t>
            </a:r>
            <a:r>
              <a:rPr lang="pl-PL" sz="1700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:</a:t>
            </a:r>
            <a:r>
              <a:rPr lang="pl-PL" sz="17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 niełożenie na utrzymanie osób, wobec których istnieje taki obowiązek, niezaspokajanie potrzeb materialnych, niszczenie rzeczy osobistych, demolowanie mieszkania, wynoszenie sprzętów domowych i ich sprzedawanie i inne.</a:t>
            </a:r>
            <a:endParaRPr lang="pl-PL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21590" marR="62865" indent="-635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700" b="1" kern="100" dirty="0">
                <a:solidFill>
                  <a:srgbClr val="C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Przemoc za pomocą środków komunikacji elektronicznej:</a:t>
            </a:r>
            <a:r>
              <a:rPr lang="pl-PL" sz="17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 </a:t>
            </a:r>
            <a:r>
              <a:rPr lang="pl-PL" sz="1700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wyzywanie, straszenie, poniżanie osoby w Internecie lub przy użyciu telefonu, robienie jej zdjęcia lub rejestrowanie filmów bez jej zgody, publikowanie w Internecie lub rozsyłanie telefonem zdjęć, filmów lub tekstów, które ją obrażają lub ośmieszają i inne.  </a:t>
            </a:r>
            <a:endParaRPr lang="pl-PL" sz="17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12700" marR="62865" indent="-635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700" b="1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Inny rodzaj </a:t>
            </a:r>
            <a:r>
              <a:rPr lang="pl-PL" sz="1700" b="1" kern="1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zachowań</a:t>
            </a:r>
            <a:r>
              <a:rPr lang="pl-PL" sz="1700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:</a:t>
            </a:r>
            <a:r>
              <a:rPr lang="pl-PL" sz="17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Mangal" panose="02040503050203030202" pitchFamily="18" charset="0"/>
              </a:rPr>
              <a:t> zaniedbanie, niezaspokojenie podstawowych potrzeb biologicznych, psychicznych i innych, niszczenie rzeczy osobistych, demolowanie mieszkania, wynoszenie sprzętów domowych i ich sprzedawanie, pozostawianie bez opieki osoby, która z powodu choroby, niepełnosprawności lub wieku nie może samodzielnie zaspokoić swoich potrzeb, zmuszanie do picia alkoholu, zmuszanie do zażywania środków odurzających, substancji psychotropowych lub leków i inne.</a:t>
            </a:r>
            <a:endParaRPr lang="pl-PL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pl-PL" sz="1400" dirty="0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A5926C5-E3DF-4265-9915-ED0E3A723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F9E9CAD-0F3C-4A80-BB5E-125D14EA3F8F}" type="datetime1">
              <a:rPr lang="pl-PL" smtClean="0"/>
              <a:t>03.01.2025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4220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944_TF78438558" id="{656982CE-918E-475A-B40A-5C9C63D77659}" vid="{35A616ED-4F32-4850-9933-730FF490343F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{F26F92CC-9F28-482D-9BAC-A34EE8799A4C}tf78438558_win32</Template>
  <TotalTime>276</TotalTime>
  <Words>712</Words>
  <Application>Microsoft Office PowerPoint</Application>
  <PresentationFormat>Panoramiczny</PresentationFormat>
  <Paragraphs>46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Calibri</vt:lpstr>
      <vt:lpstr>Century Gothic</vt:lpstr>
      <vt:lpstr>Garamond</vt:lpstr>
      <vt:lpstr>Times New Roman</vt:lpstr>
      <vt:lpstr>SavonVTI</vt:lpstr>
      <vt:lpstr>STANDARDY OCHRONY MAŁOLETNICH</vt:lpstr>
      <vt:lpstr>Czym jest dokument   STANDARDY OCHRONY MAŁOLETNICH? </vt:lpstr>
      <vt:lpstr>W dokumencie Standardów zapisane są: </vt:lpstr>
      <vt:lpstr>W dokumencie Standardów zapisane jest, że: </vt:lpstr>
      <vt:lpstr>Krzywdzeniem jest: </vt:lpstr>
      <vt:lpstr>Krzywdzeniem jest: </vt:lpstr>
      <vt:lpstr> CO TO JEST PROCEDURA  „NIEBIESKIE KARTY”? </vt:lpstr>
      <vt:lpstr>NAJCZĘSTSZE FORMY PRZEMOCY DOMOWEJ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Lorem Ipsum</dc:title>
  <dc:creator>Marzena Błaut</dc:creator>
  <cp:lastModifiedBy>Marzena Błaut</cp:lastModifiedBy>
  <cp:revision>11</cp:revision>
  <dcterms:created xsi:type="dcterms:W3CDTF">2024-01-03T16:43:45Z</dcterms:created>
  <dcterms:modified xsi:type="dcterms:W3CDTF">2025-01-03T13:04:08Z</dcterms:modified>
</cp:coreProperties>
</file>